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Lst>
  <p:sldSz cx="10287000" cy="6858000" type="35mm"/>
  <p:notesSz cx="6858000" cy="91440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2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259" autoAdjust="0"/>
  </p:normalViewPr>
  <p:slideViewPr>
    <p:cSldViewPr>
      <p:cViewPr varScale="1">
        <p:scale>
          <a:sx n="91" d="100"/>
          <a:sy n="91" d="100"/>
        </p:scale>
        <p:origin x="1860" y="90"/>
      </p:cViewPr>
      <p:guideLst>
        <p:guide orient="horz" pos="2160"/>
        <p:guide pos="32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0AC9E9-ED4E-43E9-8B35-A29C4FD798C6}" type="datetimeFigureOut">
              <a:rPr lang="en-US" smtClean="0"/>
              <a:t>2/13/2021</a:t>
            </a:fld>
            <a:endParaRPr lang="en-US"/>
          </a:p>
        </p:txBody>
      </p:sp>
      <p:sp>
        <p:nvSpPr>
          <p:cNvPr id="4" name="Slide Image Placeholder 3"/>
          <p:cNvSpPr>
            <a:spLocks noGrp="1" noRot="1" noChangeAspect="1"/>
          </p:cNvSpPr>
          <p:nvPr>
            <p:ph type="sldImg" idx="2"/>
          </p:nvPr>
        </p:nvSpPr>
        <p:spPr>
          <a:xfrm>
            <a:off x="857250" y="685800"/>
            <a:ext cx="51435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FB6FDA2-89BD-497B-9608-77D7BDFDFF3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Welcome to Beautiful Wakulla Springs! Signpost greeting visitors at the park entrance. Formerly owned by financier Edward Ball, Wakulla Springs was purchased by the State of Florida in 1986 as part of its park system. </a:t>
            </a:r>
            <a:r>
              <a:rPr lang="en-US" sz="1200" i="1" kern="1200" dirty="0">
                <a:solidFill>
                  <a:schemeClr val="tx1"/>
                </a:solidFill>
                <a:latin typeface="+mn-lt"/>
                <a:ea typeface="+mn-ea"/>
                <a:cs typeface="+mn-cs"/>
              </a:rPr>
              <a:t>(Tom Morris)</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An egret strolls the shore of the Wakulla River. </a:t>
            </a:r>
            <a:r>
              <a:rPr lang="en-US" sz="1200" i="1" kern="1200" dirty="0">
                <a:solidFill>
                  <a:schemeClr val="tx1"/>
                </a:solidFill>
                <a:latin typeface="+mn-lt"/>
                <a:ea typeface="+mn-ea"/>
                <a:cs typeface="+mn-cs"/>
              </a:rPr>
              <a:t>(Gavin Newman)</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FB6FDA2-89BD-497B-9608-77D7BDFDFF34}" type="slidenum">
              <a:rPr lang="en-US" smtClean="0"/>
              <a:t>11</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Drs. Bill Stone and Noel Sloan check gas mixture bottles for an exploration mission to Sally Ward Spring. Only 3,300 feet distant from Wakulla Spring, and on the park grounds, the connection of this spring to Wakulla was one of the major goals of the expedition. </a:t>
            </a:r>
            <a:r>
              <a:rPr lang="en-US" sz="1200" i="1" kern="1200" dirty="0">
                <a:solidFill>
                  <a:schemeClr val="tx1"/>
                </a:solidFill>
                <a:latin typeface="+mn-lt"/>
                <a:ea typeface="+mn-ea"/>
                <a:cs typeface="+mn-cs"/>
              </a:rPr>
              <a:t>(Bill Stone)</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FB6FDA2-89BD-497B-9608-77D7BDFDFF34}" type="slidenum">
              <a:rPr lang="en-US" smtClean="0"/>
              <a:t>101</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Hydrilla</a:t>
            </a:r>
            <a:r>
              <a:rPr lang="en-US" sz="1200" kern="1200" dirty="0">
                <a:solidFill>
                  <a:schemeClr val="tx1"/>
                </a:solidFill>
                <a:latin typeface="+mn-lt"/>
                <a:ea typeface="+mn-ea"/>
                <a:cs typeface="+mn-cs"/>
              </a:rPr>
              <a:t> Horror:” The first obstacle to exploring Sally Ward Spring is the negotiation of Sally Ward Run, a 140 foot struggle through a choking growth of </a:t>
            </a:r>
            <a:r>
              <a:rPr lang="en-US" sz="1200" kern="1200" dirty="0" err="1">
                <a:solidFill>
                  <a:schemeClr val="tx1"/>
                </a:solidFill>
                <a:latin typeface="+mn-lt"/>
                <a:ea typeface="+mn-ea"/>
                <a:cs typeface="+mn-cs"/>
              </a:rPr>
              <a:t>Hydrilla</a:t>
            </a:r>
            <a:r>
              <a:rPr lang="en-US" sz="1200" kern="1200" dirty="0">
                <a:solidFill>
                  <a:schemeClr val="tx1"/>
                </a:solidFill>
                <a:latin typeface="+mn-lt"/>
                <a:ea typeface="+mn-ea"/>
                <a:cs typeface="+mn-cs"/>
              </a:rPr>
              <a:t>, an aggressive underwater plant. </a:t>
            </a:r>
            <a:r>
              <a:rPr lang="en-US" sz="1200" i="1" kern="1200" dirty="0">
                <a:solidFill>
                  <a:schemeClr val="tx1"/>
                </a:solidFill>
                <a:latin typeface="+mn-lt"/>
                <a:ea typeface="+mn-ea"/>
                <a:cs typeface="+mn-cs"/>
              </a:rPr>
              <a:t>(Leo Dickinson)</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102</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Through a haze of silt, a diver descends into the diminutive entrance of Sally Ward Spring. </a:t>
            </a:r>
            <a:r>
              <a:rPr lang="en-US" sz="1200" i="1" kern="1200" dirty="0">
                <a:solidFill>
                  <a:schemeClr val="tx1"/>
                </a:solidFill>
                <a:latin typeface="+mn-lt"/>
                <a:ea typeface="+mn-ea"/>
                <a:cs typeface="+mn-cs"/>
              </a:rPr>
              <a:t>(Wes </a:t>
            </a:r>
            <a:r>
              <a:rPr lang="en-US" sz="1200" i="1" kern="1200" dirty="0" err="1">
                <a:solidFill>
                  <a:schemeClr val="tx1"/>
                </a:solidFill>
                <a:latin typeface="+mn-lt"/>
                <a:ea typeface="+mn-ea"/>
                <a:cs typeface="+mn-cs"/>
              </a:rPr>
              <a:t>Skiles</a:t>
            </a:r>
            <a:r>
              <a:rPr lang="en-US" sz="1200" i="1"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103</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"Vortex:" Chief science diver Tom Morris descends through a maelstrom of green haze -- caused by silt stirred up in the shallow surface stream emanating from the entrance to Sally Ward Spring, believed to be connected with Wakulla Spring only one kilometer to the southeast. A substantial current of crystal clear water normally flows out of the entrance, thus keeping the </a:t>
            </a:r>
            <a:r>
              <a:rPr lang="en-US" sz="1200" kern="1200" dirty="0" err="1">
                <a:solidFill>
                  <a:schemeClr val="tx1"/>
                </a:solidFill>
                <a:latin typeface="+mn-lt"/>
                <a:ea typeface="+mn-ea"/>
                <a:cs typeface="+mn-cs"/>
              </a:rPr>
              <a:t>silty</a:t>
            </a:r>
            <a:r>
              <a:rPr lang="en-US" sz="1200" kern="1200" dirty="0">
                <a:solidFill>
                  <a:schemeClr val="tx1"/>
                </a:solidFill>
                <a:latin typeface="+mn-lt"/>
                <a:ea typeface="+mn-ea"/>
                <a:cs typeface="+mn-cs"/>
              </a:rPr>
              <a:t> water on the surface as Morris descends. In his right hand he is carrying sampling bottles from which water samples were extracted at various depths along the tunnel to determine water quality of the deep level aquifer: the expansion of Florida's capitol city of Tallahassee ever southward has brought concerns that both Sally Ward and Wakulla Spring may someday be polluted by development.</a:t>
            </a:r>
            <a:r>
              <a:rPr lang="en-US" sz="1200" i="1" kern="1200" dirty="0">
                <a:solidFill>
                  <a:schemeClr val="tx1"/>
                </a:solidFill>
                <a:latin typeface="+mn-lt"/>
                <a:ea typeface="+mn-ea"/>
                <a:cs typeface="+mn-cs"/>
              </a:rPr>
              <a:t> (Wes </a:t>
            </a:r>
            <a:r>
              <a:rPr lang="en-US" sz="1200" i="1" kern="1200" dirty="0" err="1">
                <a:solidFill>
                  <a:schemeClr val="tx1"/>
                </a:solidFill>
                <a:latin typeface="+mn-lt"/>
                <a:ea typeface="+mn-ea"/>
                <a:cs typeface="+mn-cs"/>
              </a:rPr>
              <a:t>Skiles</a:t>
            </a:r>
            <a:r>
              <a:rPr lang="en-US" sz="1200" i="1"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104</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Entrance Restriction": An 18-inch high squeeze marks the second significant obstacle in Sally Ward Spring. Polished by the cyclone action of artesian water forcing its way up through this restriction, ancient wood debris has been polished into rounded “peanuts.”</a:t>
            </a:r>
            <a:r>
              <a:rPr lang="en-US" sz="1200" i="1" kern="1200" dirty="0">
                <a:solidFill>
                  <a:schemeClr val="tx1"/>
                </a:solidFill>
                <a:latin typeface="+mn-lt"/>
                <a:ea typeface="+mn-ea"/>
                <a:cs typeface="+mn-cs"/>
              </a:rPr>
              <a:t> (Gavin Newman)</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105</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"Low Passage:” Cinematographer Leo Dickinson forces his way through the 18-inch high entrance tunnel to Sally Ward Spring at a depth of 30 feet. It is a deceptively inauspicious beginning to what will soon be presented to diving teams which make the effort to get through the restriction (see slide number 112). </a:t>
            </a:r>
            <a:r>
              <a:rPr lang="en-US" sz="1200" i="1" kern="1200" dirty="0">
                <a:solidFill>
                  <a:schemeClr val="tx1"/>
                </a:solidFill>
                <a:latin typeface="+mn-lt"/>
                <a:ea typeface="+mn-ea"/>
                <a:cs typeface="+mn-cs"/>
              </a:rPr>
              <a:t>(Gavin Newman)</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106</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At a depth of 30 feet all divers entering Sally Ward Spring must force themselves through this 18-inch high tunnel.  </a:t>
            </a:r>
            <a:r>
              <a:rPr lang="en-US" sz="1200" i="1" kern="1200" dirty="0">
                <a:solidFill>
                  <a:schemeClr val="tx1"/>
                </a:solidFill>
                <a:latin typeface="+mn-lt"/>
                <a:ea typeface="+mn-ea"/>
                <a:cs typeface="+mn-cs"/>
              </a:rPr>
              <a:t>(Wes </a:t>
            </a:r>
            <a:r>
              <a:rPr lang="en-US" sz="1200" i="1" kern="1200" dirty="0" err="1">
                <a:solidFill>
                  <a:schemeClr val="tx1"/>
                </a:solidFill>
                <a:latin typeface="+mn-lt"/>
                <a:ea typeface="+mn-ea"/>
                <a:cs typeface="+mn-cs"/>
              </a:rPr>
              <a:t>Skiles</a:t>
            </a:r>
            <a:r>
              <a:rPr lang="en-US" sz="1200" i="1"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107</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"A Pleasant Day for Flying:" Diver Mandy Dickinson, wife of cinematographer Leo Dickinson, descends through the air-clear 3-meter diameter entrance tunnel of Sally Ward Spring, beyond the 45-centimeter restriction. A hundred meters later she will enter the awesome "Cube Room" (see slide 68). The clarity of the water in Sally Ward spring is so legendary that Florida cave divers have renamed it Uno" (Spanish for Number One). </a:t>
            </a:r>
            <a:r>
              <a:rPr lang="en-US" sz="1200" i="1" kern="1200" dirty="0">
                <a:solidFill>
                  <a:schemeClr val="tx1"/>
                </a:solidFill>
                <a:latin typeface="+mn-lt"/>
                <a:ea typeface="+mn-ea"/>
                <a:cs typeface="+mn-cs"/>
              </a:rPr>
              <a:t>(Gavin Newman)</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FB6FDA2-89BD-497B-9608-77D7BDFDFF34}" type="slidenum">
              <a:rPr lang="en-US" smtClean="0"/>
              <a:t>108</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An exploration team traverses the upper level tunnel in Sally Ward Spring. This tunnel averages only 8 feet in diameter… this does not prepare the diver for the awesome discovery he will make 500 feet further into the tunnel. </a:t>
            </a:r>
            <a:r>
              <a:rPr lang="en-US" sz="1200" i="1" kern="1200" dirty="0">
                <a:solidFill>
                  <a:schemeClr val="tx1"/>
                </a:solidFill>
                <a:latin typeface="+mn-lt"/>
                <a:ea typeface="+mn-ea"/>
                <a:cs typeface="+mn-cs"/>
              </a:rPr>
              <a:t>(Bill Stone photo)</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109</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A science diving team descends the upper level tunnel in Sally 'Ward Spring to collect rock samples to search for a rare species of crayfish.  </a:t>
            </a:r>
            <a:r>
              <a:rPr lang="en-US" sz="1200" i="1" kern="1200" dirty="0">
                <a:solidFill>
                  <a:schemeClr val="tx1"/>
                </a:solidFill>
                <a:latin typeface="+mn-lt"/>
                <a:ea typeface="+mn-ea"/>
                <a:cs typeface="+mn-cs"/>
              </a:rPr>
              <a:t>(Wes </a:t>
            </a:r>
            <a:r>
              <a:rPr lang="en-US" sz="1200" i="1" kern="1200" dirty="0" err="1">
                <a:solidFill>
                  <a:schemeClr val="tx1"/>
                </a:solidFill>
                <a:latin typeface="+mn-lt"/>
                <a:ea typeface="+mn-ea"/>
                <a:cs typeface="+mn-cs"/>
              </a:rPr>
              <a:t>Skiles</a:t>
            </a:r>
            <a:r>
              <a:rPr lang="en-US" sz="1200" i="1"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110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Aerial view of Wakulla Springs at dawn.  Glass-bottom boats await tourists for the famed “jungle cruise” and “glass-bottom boat tour.” </a:t>
            </a:r>
            <a:r>
              <a:rPr lang="en-US" sz="1200" i="1" kern="1200" dirty="0">
                <a:solidFill>
                  <a:schemeClr val="tx1"/>
                </a:solidFill>
                <a:latin typeface="+mn-lt"/>
                <a:ea typeface="+mn-ea"/>
                <a:cs typeface="+mn-cs"/>
              </a:rPr>
              <a:t>(Carl </a:t>
            </a:r>
            <a:r>
              <a:rPr lang="en-US" sz="1200" i="1" kern="1200" dirty="0" err="1">
                <a:solidFill>
                  <a:schemeClr val="tx1"/>
                </a:solidFill>
                <a:latin typeface="+mn-lt"/>
                <a:ea typeface="+mn-ea"/>
                <a:cs typeface="+mn-cs"/>
              </a:rPr>
              <a:t>Ganter</a:t>
            </a:r>
            <a:r>
              <a:rPr lang="en-US" sz="1200" i="1" kern="1200" dirty="0">
                <a:solidFill>
                  <a:schemeClr val="tx1"/>
                </a:solidFill>
                <a:latin typeface="+mn-lt"/>
                <a:ea typeface="+mn-ea"/>
                <a:cs typeface="+mn-cs"/>
              </a:rPr>
              <a:t>/National Geographic Society)</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12</a:t>
            </a:fld>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a:solidFill>
                  <a:schemeClr val="tx1"/>
                </a:solidFill>
                <a:latin typeface="+mn-lt"/>
                <a:ea typeface="+mn-ea"/>
                <a:cs typeface="+mn-cs"/>
              </a:rPr>
              <a:t>(Wes </a:t>
            </a:r>
            <a:r>
              <a:rPr lang="en-US" sz="1200" i="1" kern="1200" dirty="0" err="1">
                <a:solidFill>
                  <a:schemeClr val="tx1"/>
                </a:solidFill>
                <a:latin typeface="+mn-lt"/>
                <a:ea typeface="+mn-ea"/>
                <a:cs typeface="+mn-cs"/>
              </a:rPr>
              <a:t>Skiles</a:t>
            </a:r>
            <a:r>
              <a:rPr lang="en-US" sz="1200" i="1"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111</a:t>
            </a:fld>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Breakout: the upper level tunnel of Sally Ward Spring hits the roof of the Wakulla Aquifer at a depth of 115 feet, The tunnel below the diving team is more than 120 feet in diameter and descends quickly to over 300 feet depth. </a:t>
            </a:r>
            <a:r>
              <a:rPr lang="en-US" sz="1200" i="1" kern="1200" dirty="0">
                <a:solidFill>
                  <a:schemeClr val="tx1"/>
                </a:solidFill>
                <a:latin typeface="+mn-lt"/>
                <a:ea typeface="+mn-ea"/>
                <a:cs typeface="+mn-cs"/>
              </a:rPr>
              <a:t>(Bill Stone photo)</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112</a:t>
            </a:fld>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"Phantoms from Inner Space:" A diving team explores the "Cube Room" 500 feet inside Sally Ward Spring. The roof of this immense underwater subterranean chamber is at a depth of only 115 feet. The floor, however, descends to below 300 feet at the base of the rubble slope visible in this unusual photo. To capture the image, photographer Wes </a:t>
            </a:r>
            <a:r>
              <a:rPr lang="en-US" sz="1200" kern="1200" dirty="0" err="1">
                <a:solidFill>
                  <a:schemeClr val="tx1"/>
                </a:solidFill>
                <a:latin typeface="+mn-lt"/>
                <a:ea typeface="+mn-ea"/>
                <a:cs typeface="+mn-cs"/>
              </a:rPr>
              <a:t>Skiles</a:t>
            </a:r>
            <a:r>
              <a:rPr lang="en-US" sz="1200" kern="1200" dirty="0">
                <a:solidFill>
                  <a:schemeClr val="tx1"/>
                </a:solidFill>
                <a:latin typeface="+mn-lt"/>
                <a:ea typeface="+mn-ea"/>
                <a:cs typeface="+mn-cs"/>
              </a:rPr>
              <a:t> mounted a </a:t>
            </a:r>
            <a:r>
              <a:rPr lang="en-US" sz="1200" kern="1200" dirty="0" err="1">
                <a:solidFill>
                  <a:schemeClr val="tx1"/>
                </a:solidFill>
                <a:latin typeface="+mn-lt"/>
                <a:ea typeface="+mn-ea"/>
                <a:cs typeface="+mn-cs"/>
              </a:rPr>
              <a:t>Nikonos</a:t>
            </a:r>
            <a:r>
              <a:rPr lang="en-US" sz="1200" kern="1200" dirty="0">
                <a:solidFill>
                  <a:schemeClr val="tx1"/>
                </a:solidFill>
                <a:latin typeface="+mn-lt"/>
                <a:ea typeface="+mn-ea"/>
                <a:cs typeface="+mn-cs"/>
              </a:rPr>
              <a:t> V camera, equipped with a 15mm lens on a tripod, which was held in an upside-down orientation to the roof of the cavern using a container filled with air from a diver's regulator. He then opened the lens as two divers swam into the void. A third companion fired a trigger strobe each time the lens was uncovered. This trigger flash then fired the two much larger (500 watt-second) strobes being carried by the swimming divers. The lens was then covered while they moved further into the cave for the next flash, There are therefore only </a:t>
            </a:r>
            <a:r>
              <a:rPr lang="en-US" sz="1200" u="sng" kern="1200" dirty="0">
                <a:solidFill>
                  <a:schemeClr val="tx1"/>
                </a:solidFill>
                <a:latin typeface="+mn-lt"/>
                <a:ea typeface="+mn-ea"/>
                <a:cs typeface="+mn-cs"/>
              </a:rPr>
              <a:t>two</a:t>
            </a:r>
            <a:r>
              <a:rPr lang="en-US" sz="1200" kern="1200" dirty="0">
                <a:solidFill>
                  <a:schemeClr val="tx1"/>
                </a:solidFill>
                <a:latin typeface="+mn-lt"/>
                <a:ea typeface="+mn-ea"/>
                <a:cs typeface="+mn-cs"/>
              </a:rPr>
              <a:t> different divers in this photo, even though their images have been captured many times! </a:t>
            </a:r>
            <a:r>
              <a:rPr lang="en-US" sz="1200" i="1" kern="1200" dirty="0">
                <a:solidFill>
                  <a:schemeClr val="tx1"/>
                </a:solidFill>
                <a:latin typeface="+mn-lt"/>
                <a:ea typeface="+mn-ea"/>
                <a:cs typeface="+mn-cs"/>
              </a:rPr>
              <a:t>(Wes </a:t>
            </a:r>
            <a:r>
              <a:rPr lang="en-US" sz="1200" i="1" kern="1200" dirty="0" err="1">
                <a:solidFill>
                  <a:schemeClr val="tx1"/>
                </a:solidFill>
                <a:latin typeface="+mn-lt"/>
                <a:ea typeface="+mn-ea"/>
                <a:cs typeface="+mn-cs"/>
              </a:rPr>
              <a:t>Skiles</a:t>
            </a:r>
            <a:r>
              <a:rPr lang="en-US" sz="1200" i="1" kern="1200" dirty="0">
                <a:solidFill>
                  <a:schemeClr val="tx1"/>
                </a:solidFill>
                <a:latin typeface="+mn-lt"/>
                <a:ea typeface="+mn-ea"/>
                <a:cs typeface="+mn-cs"/>
              </a:rPr>
              <a:t>)</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113</a:t>
            </a:fld>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Descent Into the Unknown: an exploration team descends past the 260-foot depth mark in the downstream tunnel in Sally Ward Spring and towards the first downstream restriction. The cave continues an additional 500 feet to a depth of 260 feet and the present limit of exploration. </a:t>
            </a:r>
            <a:r>
              <a:rPr lang="en-US" sz="1200" i="1" kern="1200" dirty="0">
                <a:solidFill>
                  <a:schemeClr val="tx1"/>
                </a:solidFill>
                <a:latin typeface="+mn-lt"/>
                <a:ea typeface="+mn-ea"/>
                <a:cs typeface="+mn-cs"/>
              </a:rPr>
              <a:t>(Bill Stone)</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114</a:t>
            </a:fld>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Tom Morris searching for crayfish in the entrance tunnel of Sally Ward Spring </a:t>
            </a:r>
            <a:r>
              <a:rPr lang="en-US" sz="1200" i="1" kern="1200" dirty="0">
                <a:solidFill>
                  <a:schemeClr val="tx1"/>
                </a:solidFill>
                <a:latin typeface="+mn-lt"/>
                <a:ea typeface="+mn-ea"/>
                <a:cs typeface="+mn-cs"/>
              </a:rPr>
              <a:t>(Wes </a:t>
            </a:r>
            <a:r>
              <a:rPr lang="en-US" sz="1200" i="1" kern="1200" dirty="0" err="1">
                <a:solidFill>
                  <a:schemeClr val="tx1"/>
                </a:solidFill>
                <a:latin typeface="+mn-lt"/>
                <a:ea typeface="+mn-ea"/>
                <a:cs typeface="+mn-cs"/>
              </a:rPr>
              <a:t>Skiles</a:t>
            </a:r>
            <a:r>
              <a:rPr lang="en-US" sz="1200" i="1" kern="1200" dirty="0">
                <a:solidFill>
                  <a:schemeClr val="tx1"/>
                </a:solidFill>
                <a:latin typeface="+mn-lt"/>
                <a:ea typeface="+mn-ea"/>
                <a:cs typeface="+mn-cs"/>
              </a:rPr>
              <a:t>)</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FB6FDA2-89BD-497B-9608-77D7BDFDFF34}" type="slidenum">
              <a:rPr lang="en-US" smtClean="0"/>
              <a:t>115</a:t>
            </a:fld>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err="1">
                <a:solidFill>
                  <a:schemeClr val="tx1"/>
                </a:solidFill>
                <a:latin typeface="+mn-lt"/>
                <a:ea typeface="+mn-ea"/>
                <a:cs typeface="+mn-cs"/>
              </a:rPr>
              <a:t>Procambarus</a:t>
            </a:r>
            <a:r>
              <a:rPr lang="en-US" sz="1200" i="1" kern="1200" dirty="0">
                <a:solidFill>
                  <a:schemeClr val="tx1"/>
                </a:solidFill>
                <a:latin typeface="+mn-lt"/>
                <a:ea typeface="+mn-ea"/>
                <a:cs typeface="+mn-cs"/>
              </a:rPr>
              <a:t> </a:t>
            </a:r>
            <a:r>
              <a:rPr lang="en-US" sz="1200" i="1" kern="1200" dirty="0" err="1">
                <a:solidFill>
                  <a:schemeClr val="tx1"/>
                </a:solidFill>
                <a:latin typeface="+mn-lt"/>
                <a:ea typeface="+mn-ea"/>
                <a:cs typeface="+mn-cs"/>
              </a:rPr>
              <a:t>Orcinus</a:t>
            </a:r>
            <a:r>
              <a:rPr lang="en-US" sz="1200" kern="1200" dirty="0">
                <a:solidFill>
                  <a:schemeClr val="tx1"/>
                </a:solidFill>
                <a:latin typeface="+mn-lt"/>
                <a:ea typeface="+mn-ea"/>
                <a:cs typeface="+mn-cs"/>
              </a:rPr>
              <a:t>: a rare species of </a:t>
            </a:r>
            <a:r>
              <a:rPr lang="en-US" sz="1200" kern="1200" dirty="0" err="1">
                <a:solidFill>
                  <a:schemeClr val="tx1"/>
                </a:solidFill>
                <a:latin typeface="+mn-lt"/>
                <a:ea typeface="+mn-ea"/>
                <a:cs typeface="+mn-cs"/>
              </a:rPr>
              <a:t>troglobytic</a:t>
            </a:r>
            <a:r>
              <a:rPr lang="en-US" sz="1200" kern="1200" dirty="0">
                <a:solidFill>
                  <a:schemeClr val="tx1"/>
                </a:solidFill>
                <a:latin typeface="+mn-lt"/>
                <a:ea typeface="+mn-ea"/>
                <a:cs typeface="+mn-cs"/>
              </a:rPr>
              <a:t> crayfish found in the furthest reaches of Wakulla Spring. Current theory, based on discoveries made at Wakulla Spring, are that </a:t>
            </a:r>
            <a:r>
              <a:rPr lang="en-US" sz="1200" i="1" kern="1200" dirty="0">
                <a:solidFill>
                  <a:schemeClr val="tx1"/>
                </a:solidFill>
                <a:latin typeface="+mn-lt"/>
                <a:ea typeface="+mn-ea"/>
                <a:cs typeface="+mn-cs"/>
              </a:rPr>
              <a:t>P. </a:t>
            </a:r>
            <a:r>
              <a:rPr lang="en-US" sz="1200" i="1" kern="1200" dirty="0" err="1">
                <a:solidFill>
                  <a:schemeClr val="tx1"/>
                </a:solidFill>
                <a:latin typeface="+mn-lt"/>
                <a:ea typeface="+mn-ea"/>
                <a:cs typeface="+mn-cs"/>
              </a:rPr>
              <a:t>Orcinus</a:t>
            </a:r>
            <a:r>
              <a:rPr lang="en-US" sz="1200" kern="1200" dirty="0">
                <a:solidFill>
                  <a:schemeClr val="tx1"/>
                </a:solidFill>
                <a:latin typeface="+mn-lt"/>
                <a:ea typeface="+mn-ea"/>
                <a:cs typeface="+mn-cs"/>
              </a:rPr>
              <a:t> and </a:t>
            </a:r>
            <a:r>
              <a:rPr lang="en-US" sz="1200" i="1" kern="1200" dirty="0">
                <a:solidFill>
                  <a:schemeClr val="tx1"/>
                </a:solidFill>
                <a:latin typeface="+mn-lt"/>
                <a:ea typeface="+mn-ea"/>
                <a:cs typeface="+mn-cs"/>
              </a:rPr>
              <a:t>P. </a:t>
            </a:r>
            <a:r>
              <a:rPr lang="en-US" sz="1200" i="1" kern="1200" dirty="0" err="1">
                <a:solidFill>
                  <a:schemeClr val="tx1"/>
                </a:solidFill>
                <a:latin typeface="+mn-lt"/>
                <a:ea typeface="+mn-ea"/>
                <a:cs typeface="+mn-cs"/>
              </a:rPr>
              <a:t>Horstii</a:t>
            </a:r>
            <a:r>
              <a:rPr lang="en-US" sz="1200" kern="1200" dirty="0">
                <a:solidFill>
                  <a:schemeClr val="tx1"/>
                </a:solidFill>
                <a:latin typeface="+mn-lt"/>
                <a:ea typeface="+mn-ea"/>
                <a:cs typeface="+mn-cs"/>
              </a:rPr>
              <a:t>, a similar but smaller </a:t>
            </a:r>
            <a:r>
              <a:rPr lang="en-US" sz="1200" kern="1200" dirty="0" err="1">
                <a:solidFill>
                  <a:schemeClr val="tx1"/>
                </a:solidFill>
                <a:latin typeface="+mn-lt"/>
                <a:ea typeface="+mn-ea"/>
                <a:cs typeface="+mn-cs"/>
              </a:rPr>
              <a:t>troglobytic</a:t>
            </a:r>
            <a:r>
              <a:rPr lang="en-US" sz="1200" kern="1200" dirty="0">
                <a:solidFill>
                  <a:schemeClr val="tx1"/>
                </a:solidFill>
                <a:latin typeface="+mn-lt"/>
                <a:ea typeface="+mn-ea"/>
                <a:cs typeface="+mn-cs"/>
              </a:rPr>
              <a:t> crayfish also discovered in Wakulla, are genetically related. Their presence throughout the Woodville </a:t>
            </a:r>
            <a:r>
              <a:rPr lang="en-US" sz="1200" kern="1200" dirty="0" err="1">
                <a:solidFill>
                  <a:schemeClr val="tx1"/>
                </a:solidFill>
                <a:latin typeface="+mn-lt"/>
                <a:ea typeface="+mn-ea"/>
                <a:cs typeface="+mn-cs"/>
              </a:rPr>
              <a:t>Karst</a:t>
            </a:r>
            <a:r>
              <a:rPr lang="en-US" sz="1200" kern="1200" dirty="0">
                <a:solidFill>
                  <a:schemeClr val="tx1"/>
                </a:solidFill>
                <a:latin typeface="+mn-lt"/>
                <a:ea typeface="+mn-ea"/>
                <a:cs typeface="+mn-cs"/>
              </a:rPr>
              <a:t> Plain, indicates the likelihood of a grand hydrologic system linked by subterranean corridors. </a:t>
            </a:r>
            <a:r>
              <a:rPr lang="en-US" sz="1200" i="1" kern="1200" dirty="0">
                <a:solidFill>
                  <a:schemeClr val="tx1"/>
                </a:solidFill>
                <a:latin typeface="+mn-lt"/>
                <a:ea typeface="+mn-ea"/>
                <a:cs typeface="+mn-cs"/>
              </a:rPr>
              <a:t>(Gavin Newman)</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116</a:t>
            </a:fld>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Turf rights are disputed by </a:t>
            </a:r>
            <a:r>
              <a:rPr lang="en-US" sz="1200" i="1" kern="1200" dirty="0">
                <a:solidFill>
                  <a:schemeClr val="tx1"/>
                </a:solidFill>
                <a:latin typeface="+mn-lt"/>
                <a:ea typeface="+mn-ea"/>
                <a:cs typeface="+mn-cs"/>
              </a:rPr>
              <a:t>P. </a:t>
            </a:r>
            <a:r>
              <a:rPr lang="en-US" sz="1200" i="1" kern="1200" dirty="0" err="1">
                <a:solidFill>
                  <a:schemeClr val="tx1"/>
                </a:solidFill>
                <a:latin typeface="+mn-lt"/>
                <a:ea typeface="+mn-ea"/>
                <a:cs typeface="+mn-cs"/>
              </a:rPr>
              <a:t>Orcinus</a:t>
            </a:r>
            <a:r>
              <a:rPr lang="en-US" sz="1200" kern="1200" dirty="0">
                <a:solidFill>
                  <a:schemeClr val="tx1"/>
                </a:solidFill>
                <a:latin typeface="+mn-lt"/>
                <a:ea typeface="+mn-ea"/>
                <a:cs typeface="+mn-cs"/>
              </a:rPr>
              <a:t> in Sally Ward Spring</a:t>
            </a:r>
            <a:r>
              <a:rPr lang="en-US" sz="1200" i="1" kern="1200" dirty="0">
                <a:solidFill>
                  <a:schemeClr val="tx1"/>
                </a:solidFill>
                <a:latin typeface="+mn-lt"/>
                <a:ea typeface="+mn-ea"/>
                <a:cs typeface="+mn-cs"/>
              </a:rPr>
              <a:t> (Gavin Newman)</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117</a:t>
            </a:fld>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Linda Ann Clemens of the Northwest Florida Water Management District and her field lab at Wakulla Springs. 'Water samples taken from the primary branches of Wakulla Springs during the expedition have been cataloged and will form benchmark data for future comparison as the city of Tallahassee continues to expand southward towards the spring.</a:t>
            </a:r>
            <a:r>
              <a:rPr lang="en-US" sz="1200" i="1" kern="1200" dirty="0">
                <a:solidFill>
                  <a:schemeClr val="tx1"/>
                </a:solidFill>
                <a:latin typeface="+mn-lt"/>
                <a:ea typeface="+mn-ea"/>
                <a:cs typeface="+mn-cs"/>
              </a:rPr>
              <a:t> (Wes </a:t>
            </a:r>
            <a:r>
              <a:rPr lang="en-US" sz="1200" i="1" kern="1200" dirty="0" err="1">
                <a:solidFill>
                  <a:schemeClr val="tx1"/>
                </a:solidFill>
                <a:latin typeface="+mn-lt"/>
                <a:ea typeface="+mn-ea"/>
                <a:cs typeface="+mn-cs"/>
              </a:rPr>
              <a:t>Skiles</a:t>
            </a:r>
            <a:r>
              <a:rPr lang="en-US" sz="1200" i="1"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118</a:t>
            </a:fld>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Diver Wes </a:t>
            </a:r>
            <a:r>
              <a:rPr lang="en-US" sz="1200" kern="1200" dirty="0" err="1">
                <a:solidFill>
                  <a:schemeClr val="tx1"/>
                </a:solidFill>
                <a:latin typeface="+mn-lt"/>
                <a:ea typeface="+mn-ea"/>
                <a:cs typeface="+mn-cs"/>
              </a:rPr>
              <a:t>Skiles</a:t>
            </a:r>
            <a:r>
              <a:rPr lang="en-US" sz="1200" kern="1200" dirty="0">
                <a:solidFill>
                  <a:schemeClr val="tx1"/>
                </a:solidFill>
                <a:latin typeface="+mn-lt"/>
                <a:ea typeface="+mn-ea"/>
                <a:cs typeface="+mn-cs"/>
              </a:rPr>
              <a:t> (at computer) programs a series of "problems" into the </a:t>
            </a:r>
            <a:r>
              <a:rPr lang="en-US" sz="1200" kern="1200" dirty="0" err="1">
                <a:solidFill>
                  <a:schemeClr val="tx1"/>
                </a:solidFill>
                <a:latin typeface="+mn-lt"/>
                <a:ea typeface="+mn-ea"/>
                <a:cs typeface="+mn-cs"/>
              </a:rPr>
              <a:t>Cis</a:t>
            </a:r>
            <a:r>
              <a:rPr lang="en-US" sz="1200" kern="1200" dirty="0">
                <a:solidFill>
                  <a:schemeClr val="tx1"/>
                </a:solidFill>
                <a:latin typeface="+mn-lt"/>
                <a:ea typeface="+mn-ea"/>
                <a:cs typeface="+mn-cs"/>
              </a:rPr>
              <a:t>-Lunar MK-1 -- the diving apparatus being worn by Clark Pitcairn in the background. When not in the water the evolution-nary MK-1 could be hooked to an external computer and driven in simulation mode to practice emergency procedures without having to actually be underwater. The MK-1 is a closed-circuit, computer controlled "</a:t>
            </a:r>
            <a:r>
              <a:rPr lang="en-US" sz="1200" kern="1200" dirty="0" err="1">
                <a:solidFill>
                  <a:schemeClr val="tx1"/>
                </a:solidFill>
                <a:latin typeface="+mn-lt"/>
                <a:ea typeface="+mn-ea"/>
                <a:cs typeface="+mn-cs"/>
              </a:rPr>
              <a:t>rebreather</a:t>
            </a:r>
            <a:r>
              <a:rPr lang="en-US" sz="1200" kern="1200" dirty="0">
                <a:solidFill>
                  <a:schemeClr val="tx1"/>
                </a:solidFill>
                <a:latin typeface="+mn-lt"/>
                <a:ea typeface="+mn-ea"/>
                <a:cs typeface="+mn-cs"/>
              </a:rPr>
              <a:t>" with an efficiency of more than 50 times that of classical open circuit (Cousteau) type apparatus at 300 feet depth.</a:t>
            </a:r>
            <a:r>
              <a:rPr lang="en-US" sz="1200" i="1" kern="1200" dirty="0">
                <a:solidFill>
                  <a:schemeClr val="tx1"/>
                </a:solidFill>
                <a:latin typeface="+mn-lt"/>
                <a:ea typeface="+mn-ea"/>
                <a:cs typeface="+mn-cs"/>
              </a:rPr>
              <a:t> (Bill Stone)</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119</a:t>
            </a:fld>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Bill Stone (left) instructs Clark Pitcairn in the interpretation of computer generated messages on the MK-1 </a:t>
            </a:r>
            <a:r>
              <a:rPr lang="en-US" sz="1200" kern="1200" dirty="0" err="1">
                <a:solidFill>
                  <a:schemeClr val="tx1"/>
                </a:solidFill>
                <a:latin typeface="+mn-lt"/>
                <a:ea typeface="+mn-ea"/>
                <a:cs typeface="+mn-cs"/>
              </a:rPr>
              <a:t>rebreather</a:t>
            </a:r>
            <a:r>
              <a:rPr lang="en-US" sz="1200" kern="1200" dirty="0">
                <a:solidFill>
                  <a:schemeClr val="tx1"/>
                </a:solidFill>
                <a:latin typeface="+mn-lt"/>
                <a:ea typeface="+mn-ea"/>
                <a:cs typeface="+mn-cs"/>
              </a:rPr>
              <a:t> (Bill Stone photo)</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120</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Historic glass-bottom boat tours are still a part of daily activities at the park. </a:t>
            </a:r>
            <a:r>
              <a:rPr lang="en-US" sz="1200" i="1" kern="1200" dirty="0">
                <a:solidFill>
                  <a:schemeClr val="tx1"/>
                </a:solidFill>
                <a:latin typeface="+mn-lt"/>
                <a:ea typeface="+mn-ea"/>
                <a:cs typeface="+mn-cs"/>
              </a:rPr>
              <a:t>(Gavin Newman)</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13</a:t>
            </a:fld>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Wes </a:t>
            </a:r>
            <a:r>
              <a:rPr lang="en-US" sz="1200" kern="1200" dirty="0" err="1">
                <a:solidFill>
                  <a:schemeClr val="tx1"/>
                </a:solidFill>
                <a:latin typeface="+mn-lt"/>
                <a:ea typeface="+mn-ea"/>
                <a:cs typeface="+mn-cs"/>
              </a:rPr>
              <a:t>Skiles</a:t>
            </a:r>
            <a:r>
              <a:rPr lang="en-US" sz="1200" kern="1200" dirty="0">
                <a:solidFill>
                  <a:schemeClr val="tx1"/>
                </a:solidFill>
                <a:latin typeface="+mn-lt"/>
                <a:ea typeface="+mn-ea"/>
                <a:cs typeface="+mn-cs"/>
              </a:rPr>
              <a:t> and Clark Pitcairn run through computer simulations of possible failure modes for the MK-1 </a:t>
            </a:r>
            <a:r>
              <a:rPr lang="en-US" sz="1200" kern="1200" dirty="0" err="1">
                <a:solidFill>
                  <a:schemeClr val="tx1"/>
                </a:solidFill>
                <a:latin typeface="+mn-lt"/>
                <a:ea typeface="+mn-ea"/>
                <a:cs typeface="+mn-cs"/>
              </a:rPr>
              <a:t>rebreather</a:t>
            </a:r>
            <a:r>
              <a:rPr lang="en-US" sz="1200" kern="1200" dirty="0">
                <a:solidFill>
                  <a:schemeClr val="tx1"/>
                </a:solidFill>
                <a:latin typeface="+mn-lt"/>
                <a:ea typeface="+mn-ea"/>
                <a:cs typeface="+mn-cs"/>
              </a:rPr>
              <a:t>. </a:t>
            </a:r>
            <a:r>
              <a:rPr lang="en-US" sz="1200" i="1" kern="1200" dirty="0">
                <a:solidFill>
                  <a:schemeClr val="tx1"/>
                </a:solidFill>
                <a:latin typeface="+mn-lt"/>
                <a:ea typeface="+mn-ea"/>
                <a:cs typeface="+mn-cs"/>
              </a:rPr>
              <a:t>(Bill Stone)</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121</a:t>
            </a:fld>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Stone with the microprocessor heart of the MK-1. </a:t>
            </a:r>
            <a:r>
              <a:rPr lang="en-US" sz="1200" i="1" kern="1200" dirty="0">
                <a:solidFill>
                  <a:schemeClr val="tx1"/>
                </a:solidFill>
                <a:latin typeface="+mn-lt"/>
                <a:ea typeface="+mn-ea"/>
                <a:cs typeface="+mn-cs"/>
              </a:rPr>
              <a:t>(Carl </a:t>
            </a:r>
            <a:r>
              <a:rPr lang="en-US" sz="1200" i="1" kern="1200" dirty="0" err="1">
                <a:solidFill>
                  <a:schemeClr val="tx1"/>
                </a:solidFill>
                <a:latin typeface="+mn-lt"/>
                <a:ea typeface="+mn-ea"/>
                <a:cs typeface="+mn-cs"/>
              </a:rPr>
              <a:t>Ganter</a:t>
            </a:r>
            <a:r>
              <a:rPr lang="en-US" sz="1200" i="1" kern="1200" dirty="0">
                <a:solidFill>
                  <a:schemeClr val="tx1"/>
                </a:solidFill>
                <a:latin typeface="+mn-lt"/>
                <a:ea typeface="+mn-ea"/>
                <a:cs typeface="+mn-cs"/>
              </a:rPr>
              <a:t>/National Geographic)</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122</a:t>
            </a:fld>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Stone wheels the MK-1 from the expedition lab to the springs for another test dive. Euphemistically known as "FRED' (for Failsafe </a:t>
            </a:r>
            <a:r>
              <a:rPr lang="en-US" sz="1200" kern="1200" dirty="0" err="1">
                <a:solidFill>
                  <a:schemeClr val="tx1"/>
                </a:solidFill>
                <a:latin typeface="+mn-lt"/>
                <a:ea typeface="+mn-ea"/>
                <a:cs typeface="+mn-cs"/>
              </a:rPr>
              <a:t>Rebreather</a:t>
            </a:r>
            <a:r>
              <a:rPr lang="en-US" sz="1200" kern="1200" dirty="0">
                <a:solidFill>
                  <a:schemeClr val="tx1"/>
                </a:solidFill>
                <a:latin typeface="+mn-lt"/>
                <a:ea typeface="+mn-ea"/>
                <a:cs typeface="+mn-cs"/>
              </a:rPr>
              <a:t> for Exploration Diving) among the team, the MK-1 weighed 165 pounds and represented a life-support research experiment platform, rather than a true exploration device.</a:t>
            </a:r>
            <a:r>
              <a:rPr lang="en-US" sz="1200" i="1" kern="1200" dirty="0">
                <a:solidFill>
                  <a:schemeClr val="tx1"/>
                </a:solidFill>
                <a:latin typeface="+mn-lt"/>
                <a:ea typeface="+mn-ea"/>
                <a:cs typeface="+mn-cs"/>
              </a:rPr>
              <a:t> (Edward </a:t>
            </a:r>
            <a:r>
              <a:rPr lang="en-US" sz="1200" i="1" kern="1200" dirty="0" err="1">
                <a:solidFill>
                  <a:schemeClr val="tx1"/>
                </a:solidFill>
                <a:latin typeface="+mn-lt"/>
                <a:ea typeface="+mn-ea"/>
                <a:cs typeface="+mn-cs"/>
              </a:rPr>
              <a:t>Sheffe</a:t>
            </a:r>
            <a:r>
              <a:rPr lang="en-US" sz="1200" i="1"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123</a:t>
            </a:fld>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a:solidFill>
                  <a:schemeClr val="tx1"/>
                </a:solidFill>
                <a:latin typeface="+mn-lt"/>
                <a:ea typeface="+mn-ea"/>
                <a:cs typeface="+mn-cs"/>
              </a:rPr>
              <a:t>(Edward </a:t>
            </a:r>
            <a:r>
              <a:rPr lang="en-US" sz="1200" i="1" kern="1200" dirty="0" err="1">
                <a:solidFill>
                  <a:schemeClr val="tx1"/>
                </a:solidFill>
                <a:latin typeface="+mn-lt"/>
                <a:ea typeface="+mn-ea"/>
                <a:cs typeface="+mn-cs"/>
              </a:rPr>
              <a:t>Sheffe</a:t>
            </a:r>
            <a:r>
              <a:rPr lang="en-US" sz="1200" i="1"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124</a:t>
            </a:fld>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err="1">
                <a:solidFill>
                  <a:schemeClr val="tx1"/>
                </a:solidFill>
                <a:latin typeface="+mn-lt"/>
                <a:ea typeface="+mn-ea"/>
                <a:cs typeface="+mn-cs"/>
              </a:rPr>
              <a:t>Sheck</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Exley</a:t>
            </a:r>
            <a:r>
              <a:rPr lang="en-US" sz="1200" kern="1200" dirty="0">
                <a:solidFill>
                  <a:schemeClr val="tx1"/>
                </a:solidFill>
                <a:latin typeface="+mn-lt"/>
                <a:ea typeface="+mn-ea"/>
                <a:cs typeface="+mn-cs"/>
              </a:rPr>
              <a:t> and Chris Brown (rear) assist Wes </a:t>
            </a:r>
            <a:r>
              <a:rPr lang="en-US" sz="1200" kern="1200" dirty="0" err="1">
                <a:solidFill>
                  <a:schemeClr val="tx1"/>
                </a:solidFill>
                <a:latin typeface="+mn-lt"/>
                <a:ea typeface="+mn-ea"/>
                <a:cs typeface="+mn-cs"/>
              </a:rPr>
              <a:t>Skiles</a:t>
            </a:r>
            <a:r>
              <a:rPr lang="en-US" sz="1200" kern="1200" dirty="0">
                <a:solidFill>
                  <a:schemeClr val="tx1"/>
                </a:solidFill>
                <a:latin typeface="+mn-lt"/>
                <a:ea typeface="+mn-ea"/>
                <a:cs typeface="+mn-cs"/>
              </a:rPr>
              <a:t> during kit-up with the MK-1 for a test dive in Wakulla Spring. </a:t>
            </a:r>
            <a:r>
              <a:rPr lang="en-US" sz="1200" i="1" kern="1200" dirty="0">
                <a:solidFill>
                  <a:schemeClr val="tx1"/>
                </a:solidFill>
                <a:latin typeface="+mn-lt"/>
                <a:ea typeface="+mn-ea"/>
                <a:cs typeface="+mn-cs"/>
              </a:rPr>
              <a:t>(Bill Stone)</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125</a:t>
            </a:fld>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"Apparition from Space:" Diver Wes </a:t>
            </a:r>
            <a:r>
              <a:rPr lang="en-US" sz="1200" kern="1200" dirty="0" err="1">
                <a:solidFill>
                  <a:schemeClr val="tx1"/>
                </a:solidFill>
                <a:latin typeface="+mn-lt"/>
                <a:ea typeface="+mn-ea"/>
                <a:cs typeface="+mn-cs"/>
              </a:rPr>
              <a:t>Skiles</a:t>
            </a:r>
            <a:r>
              <a:rPr lang="en-US" sz="1200" kern="1200" dirty="0">
                <a:solidFill>
                  <a:schemeClr val="tx1"/>
                </a:solidFill>
                <a:latin typeface="+mn-lt"/>
                <a:ea typeface="+mn-ea"/>
                <a:cs typeface="+mn-cs"/>
              </a:rPr>
              <a:t> tests the MK-1 in Wakulla Springs. </a:t>
            </a:r>
            <a:r>
              <a:rPr lang="en-US" sz="1200" i="1" kern="1200" dirty="0">
                <a:solidFill>
                  <a:schemeClr val="tx1"/>
                </a:solidFill>
                <a:latin typeface="+mn-lt"/>
                <a:ea typeface="+mn-ea"/>
                <a:cs typeface="+mn-cs"/>
              </a:rPr>
              <a:t>(Bill Stone)</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126</a:t>
            </a:fld>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Space Age Meets Ice Age: Diver Wes </a:t>
            </a:r>
            <a:r>
              <a:rPr lang="en-US" sz="1200" kern="1200" dirty="0" err="1">
                <a:solidFill>
                  <a:schemeClr val="tx1"/>
                </a:solidFill>
                <a:latin typeface="+mn-lt"/>
                <a:ea typeface="+mn-ea"/>
                <a:cs typeface="+mn-cs"/>
              </a:rPr>
              <a:t>Skiles</a:t>
            </a:r>
            <a:r>
              <a:rPr lang="en-US" sz="1200" kern="1200" dirty="0">
                <a:solidFill>
                  <a:schemeClr val="tx1"/>
                </a:solidFill>
                <a:latin typeface="+mn-lt"/>
                <a:ea typeface="+mn-ea"/>
                <a:cs typeface="+mn-cs"/>
              </a:rPr>
              <a:t> inspects a mastodon thigh bone in Wakulla Basin during a test dive of the MK-1. </a:t>
            </a:r>
            <a:r>
              <a:rPr lang="en-US" sz="1200" i="1" kern="1200" dirty="0">
                <a:solidFill>
                  <a:schemeClr val="tx1"/>
                </a:solidFill>
                <a:latin typeface="+mn-lt"/>
                <a:ea typeface="+mn-ea"/>
                <a:cs typeface="+mn-cs"/>
              </a:rPr>
              <a:t>(Bill Stone)</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127</a:t>
            </a:fld>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"Blast Off:" Bill Stone tests the MK-1 </a:t>
            </a:r>
            <a:r>
              <a:rPr lang="en-US" sz="1200" kern="1200" dirty="0" err="1">
                <a:solidFill>
                  <a:schemeClr val="tx1"/>
                </a:solidFill>
                <a:latin typeface="+mn-lt"/>
                <a:ea typeface="+mn-ea"/>
                <a:cs typeface="+mn-cs"/>
              </a:rPr>
              <a:t>rebreather</a:t>
            </a:r>
            <a:r>
              <a:rPr lang="en-US" sz="1200" kern="1200" dirty="0">
                <a:solidFill>
                  <a:schemeClr val="tx1"/>
                </a:solidFill>
                <a:latin typeface="+mn-lt"/>
                <a:ea typeface="+mn-ea"/>
                <a:cs typeface="+mn-cs"/>
              </a:rPr>
              <a:t> in Wakulla Spring.</a:t>
            </a:r>
            <a:r>
              <a:rPr lang="en-US" sz="1200" i="1" kern="1200" dirty="0">
                <a:solidFill>
                  <a:schemeClr val="tx1"/>
                </a:solidFill>
                <a:latin typeface="+mn-lt"/>
                <a:ea typeface="+mn-ea"/>
                <a:cs typeface="+mn-cs"/>
              </a:rPr>
              <a:t> (Wes </a:t>
            </a:r>
            <a:r>
              <a:rPr lang="en-US" sz="1200" i="1" kern="1200" dirty="0" err="1">
                <a:solidFill>
                  <a:schemeClr val="tx1"/>
                </a:solidFill>
                <a:latin typeface="+mn-lt"/>
                <a:ea typeface="+mn-ea"/>
                <a:cs typeface="+mn-cs"/>
              </a:rPr>
              <a:t>Skiles</a:t>
            </a:r>
            <a:r>
              <a:rPr lang="en-US" sz="1200" i="1" kern="1200" dirty="0">
                <a:solidFill>
                  <a:schemeClr val="tx1"/>
                </a:solidFill>
                <a:latin typeface="+mn-lt"/>
                <a:ea typeface="+mn-ea"/>
                <a:cs typeface="+mn-cs"/>
              </a:rPr>
              <a:t>)</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FB6FDA2-89BD-497B-9608-77D7BDFDFF34}" type="slidenum">
              <a:rPr lang="en-US" smtClean="0"/>
              <a:t>128</a:t>
            </a:fld>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Bill Stone tests the MK-1 in Wakulla Basin. The small stream of bubbles at the rear of the unit was rising from a loose gas connection. When properly tuned, the </a:t>
            </a:r>
            <a:r>
              <a:rPr lang="en-US" sz="1200" kern="1200" dirty="0" err="1">
                <a:solidFill>
                  <a:schemeClr val="tx1"/>
                </a:solidFill>
                <a:latin typeface="+mn-lt"/>
                <a:ea typeface="+mn-ea"/>
                <a:cs typeface="+mn-cs"/>
              </a:rPr>
              <a:t>rebreather</a:t>
            </a:r>
            <a:r>
              <a:rPr lang="en-US" sz="1200" kern="1200" dirty="0">
                <a:solidFill>
                  <a:schemeClr val="tx1"/>
                </a:solidFill>
                <a:latin typeface="+mn-lt"/>
                <a:ea typeface="+mn-ea"/>
                <a:cs typeface="+mn-cs"/>
              </a:rPr>
              <a:t> released </a:t>
            </a:r>
            <a:r>
              <a:rPr lang="en-US" sz="1200" u="sng" kern="1200" dirty="0">
                <a:solidFill>
                  <a:schemeClr val="tx1"/>
                </a:solidFill>
                <a:latin typeface="+mn-lt"/>
                <a:ea typeface="+mn-ea"/>
                <a:cs typeface="+mn-cs"/>
              </a:rPr>
              <a:t>No Bubbles</a:t>
            </a:r>
            <a:r>
              <a:rPr lang="en-US" sz="1200" kern="1200" dirty="0">
                <a:solidFill>
                  <a:schemeClr val="tx1"/>
                </a:solidFill>
                <a:latin typeface="+mn-lt"/>
                <a:ea typeface="+mn-ea"/>
                <a:cs typeface="+mn-cs"/>
              </a:rPr>
              <a:t>, a bizarre sight to divers equipped with more conventional Scuba. Totally silent in operation, it is essentially a computer controlled portable chemical processing plant.</a:t>
            </a:r>
            <a:r>
              <a:rPr lang="en-US" sz="1200" i="1" kern="1200" dirty="0">
                <a:solidFill>
                  <a:schemeClr val="tx1"/>
                </a:solidFill>
                <a:latin typeface="+mn-lt"/>
                <a:ea typeface="+mn-ea"/>
                <a:cs typeface="+mn-cs"/>
              </a:rPr>
              <a:t> (Pete </a:t>
            </a:r>
            <a:r>
              <a:rPr lang="en-US" sz="1200" i="1" kern="1200" dirty="0" err="1">
                <a:solidFill>
                  <a:schemeClr val="tx1"/>
                </a:solidFill>
                <a:latin typeface="+mn-lt"/>
                <a:ea typeface="+mn-ea"/>
                <a:cs typeface="+mn-cs"/>
              </a:rPr>
              <a:t>Scoones</a:t>
            </a:r>
            <a:r>
              <a:rPr lang="en-US" sz="1200" i="1"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129</a:t>
            </a:fld>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Shape of Things to Come: Bill Stone inspects the habitat during a night test dive of the MK-1 at -70 feet. Note that no bubbles leave the unit.</a:t>
            </a:r>
            <a:r>
              <a:rPr lang="en-US" sz="1200" i="1" kern="1200" dirty="0">
                <a:solidFill>
                  <a:schemeClr val="tx1"/>
                </a:solidFill>
                <a:latin typeface="+mn-lt"/>
                <a:ea typeface="+mn-ea"/>
                <a:cs typeface="+mn-cs"/>
              </a:rPr>
              <a:t> (Noel Sloan)</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130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"Osprey” takes visitors on a glass-bottom boat tour of Wakulla basin. </a:t>
            </a:r>
            <a:r>
              <a:rPr lang="en-US" sz="1200" i="1" kern="1200" dirty="0">
                <a:solidFill>
                  <a:schemeClr val="tx1"/>
                </a:solidFill>
                <a:latin typeface="+mn-lt"/>
                <a:ea typeface="+mn-ea"/>
                <a:cs typeface="+mn-cs"/>
              </a:rPr>
              <a:t>(Bill Stone)</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FB6FDA2-89BD-497B-9608-77D7BDFDFF34}" type="slidenum">
              <a:rPr lang="en-US" smtClean="0"/>
              <a:t>14</a:t>
            </a:fld>
            <a:endParaRPr 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Bill Stone (left) drops in on diver Paul </a:t>
            </a:r>
            <a:r>
              <a:rPr lang="en-US" sz="1200" kern="1200" dirty="0" err="1">
                <a:solidFill>
                  <a:schemeClr val="tx1"/>
                </a:solidFill>
                <a:latin typeface="+mn-lt"/>
                <a:ea typeface="+mn-ea"/>
                <a:cs typeface="+mn-cs"/>
              </a:rPr>
              <a:t>Heinerth</a:t>
            </a:r>
            <a:r>
              <a:rPr lang="en-US" sz="1200" kern="1200" dirty="0">
                <a:solidFill>
                  <a:schemeClr val="tx1"/>
                </a:solidFill>
                <a:latin typeface="+mn-lt"/>
                <a:ea typeface="+mn-ea"/>
                <a:cs typeface="+mn-cs"/>
              </a:rPr>
              <a:t> at -140 feet during the deepest </a:t>
            </a:r>
            <a:r>
              <a:rPr lang="en-US" sz="1200" kern="1200" dirty="0" err="1">
                <a:solidFill>
                  <a:schemeClr val="tx1"/>
                </a:solidFill>
                <a:latin typeface="+mn-lt"/>
                <a:ea typeface="+mn-ea"/>
                <a:cs typeface="+mn-cs"/>
              </a:rPr>
              <a:t>rebreather</a:t>
            </a:r>
            <a:r>
              <a:rPr lang="en-US" sz="1200" kern="1200" dirty="0">
                <a:solidFill>
                  <a:schemeClr val="tx1"/>
                </a:solidFill>
                <a:latin typeface="+mn-lt"/>
                <a:ea typeface="+mn-ea"/>
                <a:cs typeface="+mn-cs"/>
              </a:rPr>
              <a:t> test dive. </a:t>
            </a:r>
            <a:r>
              <a:rPr lang="en-US" sz="1200" kern="1200" dirty="0" err="1">
                <a:solidFill>
                  <a:schemeClr val="tx1"/>
                </a:solidFill>
                <a:latin typeface="+mn-lt"/>
                <a:ea typeface="+mn-ea"/>
                <a:cs typeface="+mn-cs"/>
              </a:rPr>
              <a:t>Heinerth</a:t>
            </a:r>
            <a:r>
              <a:rPr lang="en-US" sz="1200" kern="1200" dirty="0">
                <a:solidFill>
                  <a:schemeClr val="tx1"/>
                </a:solidFill>
                <a:latin typeface="+mn-lt"/>
                <a:ea typeface="+mn-ea"/>
                <a:cs typeface="+mn-cs"/>
              </a:rPr>
              <a:t> and his fellow teammates had just returned from a 60-minute exploration mission and still had 10 hours of decompression ahead of them.</a:t>
            </a:r>
            <a:r>
              <a:rPr lang="en-US" sz="1200" i="1" kern="1200" dirty="0">
                <a:solidFill>
                  <a:schemeClr val="tx1"/>
                </a:solidFill>
                <a:latin typeface="+mn-lt"/>
                <a:ea typeface="+mn-ea"/>
                <a:cs typeface="+mn-cs"/>
              </a:rPr>
              <a:t> (Wes </a:t>
            </a:r>
            <a:r>
              <a:rPr lang="en-US" sz="1200" i="1" kern="1200" dirty="0" err="1">
                <a:solidFill>
                  <a:schemeClr val="tx1"/>
                </a:solidFill>
                <a:latin typeface="+mn-lt"/>
                <a:ea typeface="+mn-ea"/>
                <a:cs typeface="+mn-cs"/>
              </a:rPr>
              <a:t>Skiles</a:t>
            </a:r>
            <a:r>
              <a:rPr lang="en-US" sz="1200" i="1"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131</a:t>
            </a:fld>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Bill Stone dons the MK-1 for a test dive in Wakulla Spring. Unlike military </a:t>
            </a:r>
            <a:r>
              <a:rPr lang="en-US" sz="1200" kern="1200" dirty="0" err="1">
                <a:solidFill>
                  <a:schemeClr val="tx1"/>
                </a:solidFill>
                <a:latin typeface="+mn-lt"/>
                <a:ea typeface="+mn-ea"/>
                <a:cs typeface="+mn-cs"/>
              </a:rPr>
              <a:t>rebreathers</a:t>
            </a:r>
            <a:r>
              <a:rPr lang="en-US" sz="1200" kern="1200" dirty="0">
                <a:solidFill>
                  <a:schemeClr val="tx1"/>
                </a:solidFill>
                <a:latin typeface="+mn-lt"/>
                <a:ea typeface="+mn-ea"/>
                <a:cs typeface="+mn-cs"/>
              </a:rPr>
              <a:t>, the MK-1 was designed for safety: it is 16 times less likely to fail than existing systems, due to its failsafe architecture. </a:t>
            </a:r>
            <a:r>
              <a:rPr lang="en-US" sz="1200" i="1" kern="1200" dirty="0">
                <a:solidFill>
                  <a:schemeClr val="tx1"/>
                </a:solidFill>
                <a:latin typeface="+mn-lt"/>
                <a:ea typeface="+mn-ea"/>
                <a:cs typeface="+mn-cs"/>
              </a:rPr>
              <a:t>(Edward </a:t>
            </a:r>
            <a:r>
              <a:rPr lang="en-US" sz="1200" i="1" kern="1200" dirty="0" err="1">
                <a:solidFill>
                  <a:schemeClr val="tx1"/>
                </a:solidFill>
                <a:latin typeface="+mn-lt"/>
                <a:ea typeface="+mn-ea"/>
                <a:cs typeface="+mn-cs"/>
              </a:rPr>
              <a:t>Sheffe</a:t>
            </a:r>
            <a:r>
              <a:rPr lang="en-US" sz="1200" i="1"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132</a:t>
            </a:fld>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Stone performs a final check of the closed-circuit mouthpiece prior to the 24-hour underwater test of the MK-1.</a:t>
            </a:r>
            <a:r>
              <a:rPr lang="en-US" sz="1200" i="1" kern="1200" dirty="0">
                <a:solidFill>
                  <a:schemeClr val="tx1"/>
                </a:solidFill>
                <a:latin typeface="+mn-lt"/>
                <a:ea typeface="+mn-ea"/>
                <a:cs typeface="+mn-cs"/>
              </a:rPr>
              <a:t> (Paul </a:t>
            </a:r>
            <a:r>
              <a:rPr lang="en-US" sz="1200" i="1" kern="1200" dirty="0" err="1">
                <a:solidFill>
                  <a:schemeClr val="tx1"/>
                </a:solidFill>
                <a:latin typeface="+mn-lt"/>
                <a:ea typeface="+mn-ea"/>
                <a:cs typeface="+mn-cs"/>
              </a:rPr>
              <a:t>Heinerth</a:t>
            </a:r>
            <a:r>
              <a:rPr lang="en-US" sz="1200" i="1"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133</a:t>
            </a:fld>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Long, Cold Mission:" Bill Stone, equipped with the MK-1 </a:t>
            </a:r>
            <a:r>
              <a:rPr lang="en-US" sz="1200" kern="1200" dirty="0" err="1">
                <a:solidFill>
                  <a:schemeClr val="tx1"/>
                </a:solidFill>
                <a:latin typeface="+mn-lt"/>
                <a:ea typeface="+mn-ea"/>
                <a:cs typeface="+mn-cs"/>
              </a:rPr>
              <a:t>rebreather</a:t>
            </a:r>
            <a:r>
              <a:rPr lang="en-US" sz="1200" kern="1200" dirty="0">
                <a:solidFill>
                  <a:schemeClr val="tx1"/>
                </a:solidFill>
                <a:latin typeface="+mn-lt"/>
                <a:ea typeface="+mn-ea"/>
                <a:cs typeface="+mn-cs"/>
              </a:rPr>
              <a:t>, patiently reads a paperback book. He has been underwater 7 hours on the planned 24-hour test of the </a:t>
            </a:r>
            <a:r>
              <a:rPr lang="en-US" sz="1200" kern="1200" dirty="0" err="1">
                <a:solidFill>
                  <a:schemeClr val="tx1"/>
                </a:solidFill>
                <a:latin typeface="+mn-lt"/>
                <a:ea typeface="+mn-ea"/>
                <a:cs typeface="+mn-cs"/>
              </a:rPr>
              <a:t>rebreather</a:t>
            </a:r>
            <a:r>
              <a:rPr lang="en-US" sz="1200" kern="1200" dirty="0">
                <a:solidFill>
                  <a:schemeClr val="tx1"/>
                </a:solidFill>
                <a:latin typeface="+mn-lt"/>
                <a:ea typeface="+mn-ea"/>
                <a:cs typeface="+mn-cs"/>
              </a:rPr>
              <a:t>. </a:t>
            </a:r>
            <a:r>
              <a:rPr lang="en-US" sz="1200" i="1" kern="1200" dirty="0">
                <a:solidFill>
                  <a:schemeClr val="tx1"/>
                </a:solidFill>
                <a:latin typeface="+mn-lt"/>
                <a:ea typeface="+mn-ea"/>
                <a:cs typeface="+mn-cs"/>
              </a:rPr>
              <a:t>(Gavin Newman)</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134</a:t>
            </a:fld>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Life Support Research: Stone carries out "work of breathing" tests on the MK-1 inside the underwater habitat.</a:t>
            </a:r>
            <a:r>
              <a:rPr lang="en-US" sz="1200" i="1" kern="1200" dirty="0">
                <a:solidFill>
                  <a:schemeClr val="tx1"/>
                </a:solidFill>
                <a:latin typeface="+mn-lt"/>
                <a:ea typeface="+mn-ea"/>
                <a:cs typeface="+mn-cs"/>
              </a:rPr>
              <a:t> (Noel Sloan)</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135</a:t>
            </a:fld>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At 20 hours underwater, Stone, underwater at lower left, answers questions from the press sent down on a dive slate </a:t>
            </a:r>
            <a:r>
              <a:rPr lang="en-US" sz="1200" i="1" kern="1200" dirty="0">
                <a:solidFill>
                  <a:schemeClr val="tx1"/>
                </a:solidFill>
                <a:latin typeface="+mn-lt"/>
                <a:ea typeface="+mn-ea"/>
                <a:cs typeface="+mn-cs"/>
              </a:rPr>
              <a:t>(Edward </a:t>
            </a:r>
            <a:r>
              <a:rPr lang="en-US" sz="1200" i="1" kern="1200" dirty="0" err="1">
                <a:solidFill>
                  <a:schemeClr val="tx1"/>
                </a:solidFill>
                <a:latin typeface="+mn-lt"/>
                <a:ea typeface="+mn-ea"/>
                <a:cs typeface="+mn-cs"/>
              </a:rPr>
              <a:t>Sheffe</a:t>
            </a:r>
            <a:r>
              <a:rPr lang="en-US" sz="1200" i="1"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136</a:t>
            </a:fld>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“Aftermath of the Long, Cold Mission:" Bill Stone surfaces after spending 24 hours underwater with the MK-1. Calculations of remaining consumables later showed that he could have stayed underwater an additional 24 hours! A newer, more compact version for actual exploration diving has now been designed (the MK-2R) which has a range of 12 hours at 300-foot depth and weighs 65 pounds. </a:t>
            </a:r>
            <a:r>
              <a:rPr lang="en-US" sz="1200" i="1" kern="1200" dirty="0">
                <a:solidFill>
                  <a:schemeClr val="tx1"/>
                </a:solidFill>
                <a:latin typeface="+mn-lt"/>
                <a:ea typeface="+mn-ea"/>
                <a:cs typeface="+mn-cs"/>
              </a:rPr>
              <a:t>(Edward </a:t>
            </a:r>
            <a:r>
              <a:rPr lang="en-US" sz="1200" i="1" kern="1200" dirty="0" err="1">
                <a:solidFill>
                  <a:schemeClr val="tx1"/>
                </a:solidFill>
                <a:latin typeface="+mn-lt"/>
                <a:ea typeface="+mn-ea"/>
                <a:cs typeface="+mn-cs"/>
              </a:rPr>
              <a:t>Sheffe</a:t>
            </a:r>
            <a:r>
              <a:rPr lang="en-US" sz="1200" i="1"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137</a:t>
            </a:fld>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"Victory:” Stone downs champagne following the 24-hour dive. </a:t>
            </a:r>
            <a:r>
              <a:rPr lang="en-US" sz="1200" i="1" kern="1200" dirty="0">
                <a:solidFill>
                  <a:schemeClr val="tx1"/>
                </a:solidFill>
                <a:latin typeface="+mn-lt"/>
                <a:ea typeface="+mn-ea"/>
                <a:cs typeface="+mn-cs"/>
              </a:rPr>
              <a:t>(Edward </a:t>
            </a:r>
            <a:r>
              <a:rPr lang="en-US" sz="1200" i="1" kern="1200" dirty="0" err="1">
                <a:solidFill>
                  <a:schemeClr val="tx1"/>
                </a:solidFill>
                <a:latin typeface="+mn-lt"/>
                <a:ea typeface="+mn-ea"/>
                <a:cs typeface="+mn-cs"/>
              </a:rPr>
              <a:t>Sheffe</a:t>
            </a:r>
            <a:r>
              <a:rPr lang="en-US" sz="1200" i="1"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138</a:t>
            </a:fld>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“Old Glory:" the flag is removed prior to disassembly of the habitat at the end of the expedition. </a:t>
            </a:r>
            <a:r>
              <a:rPr lang="en-US" sz="1200" i="1" kern="1200" dirty="0">
                <a:solidFill>
                  <a:schemeClr val="tx1"/>
                </a:solidFill>
                <a:latin typeface="+mn-lt"/>
                <a:ea typeface="+mn-ea"/>
                <a:cs typeface="+mn-cs"/>
              </a:rPr>
              <a:t>(Tom Morris)</a:t>
            </a:r>
          </a:p>
          <a:p>
            <a:endParaRPr lang="en-US" sz="1200" i="1"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Note: A book entitled</a:t>
            </a:r>
            <a:r>
              <a:rPr lang="en-US" sz="1200" i="1" kern="1200" dirty="0">
                <a:solidFill>
                  <a:schemeClr val="tx1"/>
                </a:solidFill>
                <a:latin typeface="+mn-lt"/>
                <a:ea typeface="+mn-ea"/>
                <a:cs typeface="+mn-cs"/>
              </a:rPr>
              <a:t> “The Wakulla Springs Project,”</a:t>
            </a:r>
            <a:r>
              <a:rPr lang="en-US" sz="1200" kern="1200" dirty="0">
                <a:solidFill>
                  <a:schemeClr val="tx1"/>
                </a:solidFill>
                <a:latin typeface="+mn-lt"/>
                <a:ea typeface="+mn-ea"/>
                <a:cs typeface="+mn-cs"/>
              </a:rPr>
              <a:t> which describes this expedition used to be available from the National Speleological Society Bookstore, 6001 Pulaski Pike, Huntsville, AL 35810-1122. Tel: 256-852-1300,</a:t>
            </a:r>
            <a:r>
              <a:rPr lang="en-US" sz="1200" kern="1200" baseline="0" dirty="0">
                <a:solidFill>
                  <a:schemeClr val="tx1"/>
                </a:solidFill>
                <a:latin typeface="+mn-lt"/>
                <a:ea typeface="+mn-ea"/>
                <a:cs typeface="+mn-cs"/>
              </a:rPr>
              <a:t> but is long out-of-print. Copies can be sometimes be found at used book sites.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FB6FDA2-89BD-497B-9608-77D7BDFDFF34}" type="slidenum">
              <a:rPr lang="en-US" smtClean="0"/>
              <a:t>139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Mastodon bones, first discovered in 1850, may still be found on the northeast side of Wakulla basin at a depth of only 30 feet </a:t>
            </a:r>
            <a:r>
              <a:rPr lang="en-US" sz="1200" i="1" kern="1200" dirty="0">
                <a:solidFill>
                  <a:schemeClr val="tx1"/>
                </a:solidFill>
                <a:latin typeface="+mn-lt"/>
                <a:ea typeface="+mn-ea"/>
                <a:cs typeface="+mn-cs"/>
              </a:rPr>
              <a:t>(Wes </a:t>
            </a:r>
            <a:r>
              <a:rPr lang="en-US" sz="1200" i="1" kern="1200" dirty="0" err="1">
                <a:solidFill>
                  <a:schemeClr val="tx1"/>
                </a:solidFill>
                <a:latin typeface="+mn-lt"/>
                <a:ea typeface="+mn-ea"/>
                <a:cs typeface="+mn-cs"/>
              </a:rPr>
              <a:t>Skiles</a:t>
            </a:r>
            <a:r>
              <a:rPr lang="en-US" sz="1200" i="1" kern="1200" dirty="0">
                <a:solidFill>
                  <a:schemeClr val="tx1"/>
                </a:solidFill>
                <a:latin typeface="+mn-lt"/>
                <a:ea typeface="+mn-ea"/>
                <a:cs typeface="+mn-cs"/>
              </a:rPr>
              <a:t>)</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FB6FDA2-89BD-497B-9608-77D7BDFDFF34}" type="slidenum">
              <a:rPr lang="en-US" smtClean="0"/>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More than 100 years ago Wakulla Springs was brought to the attention of the scientific world by the discovery of an Ice Age mastodon skeleton lying in the shallow depths of the spring. Since then, three complete skeletons have been recovered from the spring. This slide shows an intact thigh bone at a depth of 220 feet inside the spring, discovered in 1955. Our expedition discovered two additional extensive bone deposits at more than 1500 feet inside the cave at 300-foot water depth. </a:t>
            </a:r>
            <a:r>
              <a:rPr lang="en-US" sz="1200" i="1" kern="1200" dirty="0">
                <a:solidFill>
                  <a:schemeClr val="tx1"/>
                </a:solidFill>
                <a:latin typeface="+mn-lt"/>
                <a:ea typeface="+mn-ea"/>
                <a:cs typeface="+mn-cs"/>
              </a:rPr>
              <a:t>(Gavin Newman)</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FB6FDA2-89BD-497B-9608-77D7BDFDFF34}" type="slidenum">
              <a:rPr lang="en-US" smtClean="0"/>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During the 1950s divers Gary </a:t>
            </a:r>
            <a:r>
              <a:rPr lang="en-US" sz="1200" kern="1200" dirty="0" err="1">
                <a:solidFill>
                  <a:schemeClr val="tx1"/>
                </a:solidFill>
                <a:latin typeface="+mn-lt"/>
                <a:ea typeface="+mn-ea"/>
                <a:cs typeface="+mn-cs"/>
              </a:rPr>
              <a:t>Salsman</a:t>
            </a:r>
            <a:r>
              <a:rPr lang="en-US" sz="1200" kern="1200" dirty="0">
                <a:solidFill>
                  <a:schemeClr val="tx1"/>
                </a:solidFill>
                <a:latin typeface="+mn-lt"/>
                <a:ea typeface="+mn-ea"/>
                <a:cs typeface="+mn-cs"/>
              </a:rPr>
              <a:t> (left) and Wally Jenkins {right) led explorations into Wakulla Spring to a distance of 750 feet from the entrance at a depth, phenomenal for their day, of 250 feet. Here cinematographer Leo Dickinson (center) briefs </a:t>
            </a:r>
            <a:r>
              <a:rPr lang="en-US" sz="1200" kern="1200" dirty="0" err="1">
                <a:solidFill>
                  <a:schemeClr val="tx1"/>
                </a:solidFill>
                <a:latin typeface="+mn-lt"/>
                <a:ea typeface="+mn-ea"/>
                <a:cs typeface="+mn-cs"/>
              </a:rPr>
              <a:t>Salsman</a:t>
            </a:r>
            <a:r>
              <a:rPr lang="en-US" sz="1200" kern="1200" dirty="0">
                <a:solidFill>
                  <a:schemeClr val="tx1"/>
                </a:solidFill>
                <a:latin typeface="+mn-lt"/>
                <a:ea typeface="+mn-ea"/>
                <a:cs typeface="+mn-cs"/>
              </a:rPr>
              <a:t> and Jenkins during the filming of the Wakulla Springs documentary film. </a:t>
            </a:r>
            <a:r>
              <a:rPr lang="en-US" sz="1200" i="1" kern="1200" dirty="0">
                <a:solidFill>
                  <a:schemeClr val="tx1"/>
                </a:solidFill>
                <a:latin typeface="+mn-lt"/>
                <a:ea typeface="+mn-ea"/>
                <a:cs typeface="+mn-cs"/>
              </a:rPr>
              <a:t>(Gavin Newman)</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FB6FDA2-89BD-497B-9608-77D7BDFDFF34}" type="slidenum">
              <a:rPr lang="en-US" smtClean="0"/>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Camera man Pete </a:t>
            </a:r>
            <a:r>
              <a:rPr lang="en-US" sz="1200" kern="1200" dirty="0" err="1">
                <a:solidFill>
                  <a:schemeClr val="tx1"/>
                </a:solidFill>
                <a:latin typeface="+mn-lt"/>
                <a:ea typeface="+mn-ea"/>
                <a:cs typeface="+mn-cs"/>
              </a:rPr>
              <a:t>Scoones</a:t>
            </a:r>
            <a:r>
              <a:rPr lang="en-US" sz="1200" kern="1200" dirty="0">
                <a:solidFill>
                  <a:schemeClr val="tx1"/>
                </a:solidFill>
                <a:latin typeface="+mn-lt"/>
                <a:ea typeface="+mn-ea"/>
                <a:cs typeface="+mn-cs"/>
              </a:rPr>
              <a:t> films the interview With </a:t>
            </a:r>
            <a:r>
              <a:rPr lang="en-US" sz="1200" kern="1200" dirty="0" err="1">
                <a:solidFill>
                  <a:schemeClr val="tx1"/>
                </a:solidFill>
                <a:latin typeface="+mn-lt"/>
                <a:ea typeface="+mn-ea"/>
                <a:cs typeface="+mn-cs"/>
              </a:rPr>
              <a:t>Salsman</a:t>
            </a:r>
            <a:r>
              <a:rPr lang="en-US" sz="1200" kern="1200" dirty="0">
                <a:solidFill>
                  <a:schemeClr val="tx1"/>
                </a:solidFill>
                <a:latin typeface="+mn-lt"/>
                <a:ea typeface="+mn-ea"/>
                <a:cs typeface="+mn-cs"/>
              </a:rPr>
              <a:t> and Jenkins </a:t>
            </a:r>
            <a:r>
              <a:rPr lang="en-US" sz="1200" i="1" kern="1200" dirty="0">
                <a:solidFill>
                  <a:schemeClr val="tx1"/>
                </a:solidFill>
                <a:latin typeface="+mn-lt"/>
                <a:ea typeface="+mn-ea"/>
                <a:cs typeface="+mn-cs"/>
              </a:rPr>
              <a:t>(Gavin Newman)</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Team photo. (l to r, rear): Angel Soto, Paul </a:t>
            </a:r>
            <a:r>
              <a:rPr lang="en-US" sz="1200" kern="1200" dirty="0" err="1">
                <a:solidFill>
                  <a:schemeClr val="tx1"/>
                </a:solidFill>
                <a:latin typeface="+mn-lt"/>
                <a:ea typeface="+mn-ea"/>
                <a:cs typeface="+mn-cs"/>
              </a:rPr>
              <a:t>DeLoach</a:t>
            </a:r>
            <a:r>
              <a:rPr lang="en-US" sz="1200" kern="1200" dirty="0">
                <a:solidFill>
                  <a:schemeClr val="tx1"/>
                </a:solidFill>
                <a:latin typeface="+mn-lt"/>
                <a:ea typeface="+mn-ea"/>
                <a:cs typeface="+mn-cs"/>
              </a:rPr>
              <a:t>, Tara Tanaka, Bill Stone, Dale Sweet, Sergio </a:t>
            </a:r>
            <a:r>
              <a:rPr lang="en-US" sz="1200" kern="1200" dirty="0" err="1">
                <a:solidFill>
                  <a:schemeClr val="tx1"/>
                </a:solidFill>
                <a:latin typeface="+mn-lt"/>
                <a:ea typeface="+mn-ea"/>
                <a:cs typeface="+mn-cs"/>
              </a:rPr>
              <a:t>Zambrano</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Sheck</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Exley</a:t>
            </a:r>
            <a:r>
              <a:rPr lang="en-US" sz="1200" kern="1200" dirty="0">
                <a:solidFill>
                  <a:schemeClr val="tx1"/>
                </a:solidFill>
                <a:latin typeface="+mn-lt"/>
                <a:ea typeface="+mn-ea"/>
                <a:cs typeface="+mn-cs"/>
              </a:rPr>
              <a:t>, Noel Sloan, Rob Parker, Clark Pitcairn, Chris Brown, Pete </a:t>
            </a:r>
            <a:r>
              <a:rPr lang="en-US" sz="1200" kern="1200" dirty="0" err="1">
                <a:solidFill>
                  <a:schemeClr val="tx1"/>
                </a:solidFill>
                <a:latin typeface="+mn-lt"/>
                <a:ea typeface="+mn-ea"/>
                <a:cs typeface="+mn-cs"/>
              </a:rPr>
              <a:t>Scoones</a:t>
            </a:r>
            <a:r>
              <a:rPr lang="en-US" sz="1200" kern="1200" dirty="0">
                <a:solidFill>
                  <a:schemeClr val="tx1"/>
                </a:solidFill>
                <a:latin typeface="+mn-lt"/>
                <a:ea typeface="+mn-ea"/>
                <a:cs typeface="+mn-cs"/>
              </a:rPr>
              <a:t>. (1 to r, front): Georgette </a:t>
            </a:r>
            <a:r>
              <a:rPr lang="en-US" sz="1200" kern="1200" dirty="0" err="1">
                <a:solidFill>
                  <a:schemeClr val="tx1"/>
                </a:solidFill>
                <a:latin typeface="+mn-lt"/>
                <a:ea typeface="+mn-ea"/>
                <a:cs typeface="+mn-cs"/>
              </a:rPr>
              <a:t>Douwma</a:t>
            </a:r>
            <a:r>
              <a:rPr lang="en-US" sz="1200" kern="1200" dirty="0">
                <a:solidFill>
                  <a:schemeClr val="tx1"/>
                </a:solidFill>
                <a:latin typeface="+mn-lt"/>
                <a:ea typeface="+mn-ea"/>
                <a:cs typeface="+mn-cs"/>
              </a:rPr>
              <a:t>, Mary Ellen </a:t>
            </a:r>
            <a:r>
              <a:rPr lang="en-US" sz="1200" kern="1200" dirty="0" err="1">
                <a:solidFill>
                  <a:schemeClr val="tx1"/>
                </a:solidFill>
                <a:latin typeface="+mn-lt"/>
                <a:ea typeface="+mn-ea"/>
                <a:cs typeface="+mn-cs"/>
              </a:rPr>
              <a:t>Eckhoff</a:t>
            </a:r>
            <a:r>
              <a:rPr lang="en-US" sz="1200" kern="1200" dirty="0">
                <a:solidFill>
                  <a:schemeClr val="tx1"/>
                </a:solidFill>
                <a:latin typeface="+mn-lt"/>
                <a:ea typeface="+mn-ea"/>
                <a:cs typeface="+mn-cs"/>
              </a:rPr>
              <a:t>, Leo Dickinson, Kandy Dickinson, Wes </a:t>
            </a:r>
            <a:r>
              <a:rPr lang="en-US" sz="1200" kern="1200" dirty="0" err="1">
                <a:solidFill>
                  <a:schemeClr val="tx1"/>
                </a:solidFill>
                <a:latin typeface="+mn-lt"/>
                <a:ea typeface="+mn-ea"/>
                <a:cs typeface="+mn-cs"/>
              </a:rPr>
              <a:t>Skiles</a:t>
            </a:r>
            <a:r>
              <a:rPr lang="en-US" sz="1200" kern="1200" dirty="0">
                <a:solidFill>
                  <a:schemeClr val="tx1"/>
                </a:solidFill>
                <a:latin typeface="+mn-lt"/>
                <a:ea typeface="+mn-ea"/>
                <a:cs typeface="+mn-cs"/>
              </a:rPr>
              <a:t>, Paul </a:t>
            </a:r>
            <a:r>
              <a:rPr lang="en-US" sz="1200" kern="1200" dirty="0" err="1">
                <a:solidFill>
                  <a:schemeClr val="tx1"/>
                </a:solidFill>
                <a:latin typeface="+mn-lt"/>
                <a:ea typeface="+mn-ea"/>
                <a:cs typeface="+mn-cs"/>
              </a:rPr>
              <a:t>Heinerth</a:t>
            </a:r>
            <a:r>
              <a:rPr lang="en-US" sz="1200" kern="1200" dirty="0">
                <a:solidFill>
                  <a:schemeClr val="tx1"/>
                </a:solidFill>
                <a:latin typeface="+mn-lt"/>
                <a:ea typeface="+mn-ea"/>
                <a:cs typeface="+mn-cs"/>
              </a:rPr>
              <a:t>, Gavin Newman, Brad </a:t>
            </a:r>
            <a:r>
              <a:rPr lang="en-US" sz="1200" kern="1200" dirty="0" err="1">
                <a:solidFill>
                  <a:schemeClr val="tx1"/>
                </a:solidFill>
                <a:latin typeface="+mn-lt"/>
                <a:ea typeface="+mn-ea"/>
                <a:cs typeface="+mn-cs"/>
              </a:rPr>
              <a:t>Pecel</a:t>
            </a:r>
            <a:r>
              <a:rPr lang="en-US" sz="1200" kern="1200" dirty="0">
                <a:solidFill>
                  <a:schemeClr val="tx1"/>
                </a:solidFill>
                <a:latin typeface="+mn-lt"/>
                <a:ea typeface="+mn-ea"/>
                <a:cs typeface="+mn-cs"/>
              </a:rPr>
              <a:t>. Not pictured, Pat Stone, Tom Morris, Tex </a:t>
            </a:r>
            <a:r>
              <a:rPr lang="en-US" sz="1200" kern="1200" dirty="0" err="1">
                <a:solidFill>
                  <a:schemeClr val="tx1"/>
                </a:solidFill>
                <a:latin typeface="+mn-lt"/>
                <a:ea typeface="+mn-ea"/>
                <a:cs typeface="+mn-cs"/>
              </a:rPr>
              <a:t>Chalkley</a:t>
            </a:r>
            <a:r>
              <a:rPr lang="en-US" sz="1200" kern="1200" dirty="0">
                <a:solidFill>
                  <a:schemeClr val="tx1"/>
                </a:solidFill>
                <a:latin typeface="+mn-lt"/>
                <a:ea typeface="+mn-ea"/>
                <a:cs typeface="+mn-cs"/>
              </a:rPr>
              <a:t>. </a:t>
            </a:r>
            <a:r>
              <a:rPr lang="en-US" sz="1200" i="1" kern="1200" dirty="0">
                <a:solidFill>
                  <a:schemeClr val="tx1"/>
                </a:solidFill>
                <a:latin typeface="+mn-lt"/>
                <a:ea typeface="+mn-ea"/>
                <a:cs typeface="+mn-cs"/>
              </a:rPr>
              <a:t>(Wes </a:t>
            </a:r>
            <a:r>
              <a:rPr lang="en-US" sz="1200" i="1" kern="1200" dirty="0" err="1">
                <a:solidFill>
                  <a:schemeClr val="tx1"/>
                </a:solidFill>
                <a:latin typeface="+mn-lt"/>
                <a:ea typeface="+mn-ea"/>
                <a:cs typeface="+mn-cs"/>
              </a:rPr>
              <a:t>Skiles</a:t>
            </a:r>
            <a:r>
              <a:rPr lang="en-US" sz="1200" i="1" kern="1200" dirty="0">
                <a:solidFill>
                  <a:schemeClr val="tx1"/>
                </a:solidFill>
                <a:latin typeface="+mn-lt"/>
                <a:ea typeface="+mn-ea"/>
                <a:cs typeface="+mn-cs"/>
              </a:rPr>
              <a:t>)</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FB6FDA2-89BD-497B-9608-77D7BDFDFF34}" type="slidenum">
              <a:rPr lang="en-US" smtClean="0"/>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Team photo at the Air Products gas depot: (l to r, rear): Tex </a:t>
            </a:r>
            <a:r>
              <a:rPr lang="en-US" sz="1200" kern="1200" dirty="0" err="1">
                <a:solidFill>
                  <a:schemeClr val="tx1"/>
                </a:solidFill>
                <a:latin typeface="+mn-lt"/>
                <a:ea typeface="+mn-ea"/>
                <a:cs typeface="+mn-cs"/>
              </a:rPr>
              <a:t>Chalkley</a:t>
            </a:r>
            <a:r>
              <a:rPr lang="en-US" sz="1200" kern="1200" dirty="0">
                <a:solidFill>
                  <a:schemeClr val="tx1"/>
                </a:solidFill>
                <a:latin typeface="+mn-lt"/>
                <a:ea typeface="+mn-ea"/>
                <a:cs typeface="+mn-cs"/>
              </a:rPr>
              <a:t>, Gavin Newman, Mandy Dickinson, Tara Tanaka, Leo Dickinson, Paul </a:t>
            </a:r>
            <a:r>
              <a:rPr lang="en-US" sz="1200" kern="1200" dirty="0" err="1">
                <a:solidFill>
                  <a:schemeClr val="tx1"/>
                </a:solidFill>
                <a:latin typeface="+mn-lt"/>
                <a:ea typeface="+mn-ea"/>
                <a:cs typeface="+mn-cs"/>
              </a:rPr>
              <a:t>Heinerth</a:t>
            </a:r>
            <a:r>
              <a:rPr lang="en-US" sz="1200" kern="1200" dirty="0">
                <a:solidFill>
                  <a:schemeClr val="tx1"/>
                </a:solidFill>
                <a:latin typeface="+mn-lt"/>
                <a:ea typeface="+mn-ea"/>
                <a:cs typeface="+mn-cs"/>
              </a:rPr>
              <a:t>, (l to r, middle): </a:t>
            </a:r>
            <a:r>
              <a:rPr lang="en-US" sz="1200" kern="1200" dirty="0" err="1">
                <a:solidFill>
                  <a:schemeClr val="tx1"/>
                </a:solidFill>
                <a:latin typeface="+mn-lt"/>
                <a:ea typeface="+mn-ea"/>
                <a:cs typeface="+mn-cs"/>
              </a:rPr>
              <a:t>Sheck</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Exley</a:t>
            </a:r>
            <a:r>
              <a:rPr lang="en-US" sz="1200" kern="1200" dirty="0">
                <a:solidFill>
                  <a:schemeClr val="tx1"/>
                </a:solidFill>
                <a:latin typeface="+mn-lt"/>
                <a:ea typeface="+mn-ea"/>
                <a:cs typeface="+mn-cs"/>
              </a:rPr>
              <a:t>, Paul </a:t>
            </a:r>
            <a:r>
              <a:rPr lang="en-US" sz="1200" kern="1200" dirty="0" err="1">
                <a:solidFill>
                  <a:schemeClr val="tx1"/>
                </a:solidFill>
                <a:latin typeface="+mn-lt"/>
                <a:ea typeface="+mn-ea"/>
                <a:cs typeface="+mn-cs"/>
              </a:rPr>
              <a:t>Deloach</a:t>
            </a:r>
            <a:r>
              <a:rPr lang="en-US" sz="1200" kern="1200" dirty="0">
                <a:solidFill>
                  <a:schemeClr val="tx1"/>
                </a:solidFill>
                <a:latin typeface="+mn-lt"/>
                <a:ea typeface="+mn-ea"/>
                <a:cs typeface="+mn-cs"/>
              </a:rPr>
              <a:t>, Wes </a:t>
            </a:r>
            <a:r>
              <a:rPr lang="en-US" sz="1200" kern="1200" dirty="0" err="1">
                <a:solidFill>
                  <a:schemeClr val="tx1"/>
                </a:solidFill>
                <a:latin typeface="+mn-lt"/>
                <a:ea typeface="+mn-ea"/>
                <a:cs typeface="+mn-cs"/>
              </a:rPr>
              <a:t>Skiles</a:t>
            </a:r>
            <a:r>
              <a:rPr lang="en-US" sz="1200" kern="1200" dirty="0">
                <a:solidFill>
                  <a:schemeClr val="tx1"/>
                </a:solidFill>
                <a:latin typeface="+mn-lt"/>
                <a:ea typeface="+mn-ea"/>
                <a:cs typeface="+mn-cs"/>
              </a:rPr>
              <a:t>, Rob Parker, Brad </a:t>
            </a:r>
            <a:r>
              <a:rPr lang="en-US" sz="1200" kern="1200" dirty="0" err="1">
                <a:solidFill>
                  <a:schemeClr val="tx1"/>
                </a:solidFill>
                <a:latin typeface="+mn-lt"/>
                <a:ea typeface="+mn-ea"/>
                <a:cs typeface="+mn-cs"/>
              </a:rPr>
              <a:t>Pecel</a:t>
            </a:r>
            <a:r>
              <a:rPr lang="en-US" sz="1200" kern="1200" dirty="0">
                <a:solidFill>
                  <a:schemeClr val="tx1"/>
                </a:solidFill>
                <a:latin typeface="+mn-lt"/>
                <a:ea typeface="+mn-ea"/>
                <a:cs typeface="+mn-cs"/>
              </a:rPr>
              <a:t>. (l to r, front): Bill Stone, Pete </a:t>
            </a:r>
            <a:r>
              <a:rPr lang="en-US" sz="1200" kern="1200" dirty="0" err="1">
                <a:solidFill>
                  <a:schemeClr val="tx1"/>
                </a:solidFill>
                <a:latin typeface="+mn-lt"/>
                <a:ea typeface="+mn-ea"/>
                <a:cs typeface="+mn-cs"/>
              </a:rPr>
              <a:t>Scoones</a:t>
            </a:r>
            <a:r>
              <a:rPr lang="en-US" sz="1200" kern="1200" dirty="0">
                <a:solidFill>
                  <a:schemeClr val="tx1"/>
                </a:solidFill>
                <a:latin typeface="+mn-lt"/>
                <a:ea typeface="+mn-ea"/>
                <a:cs typeface="+mn-cs"/>
              </a:rPr>
              <a:t>. </a:t>
            </a:r>
            <a:r>
              <a:rPr lang="en-US" sz="1200" i="1" kern="1200" dirty="0">
                <a:solidFill>
                  <a:schemeClr val="tx1"/>
                </a:solidFill>
                <a:latin typeface="+mn-lt"/>
                <a:ea typeface="+mn-ea"/>
                <a:cs typeface="+mn-cs"/>
              </a:rPr>
              <a:t>(Bill Stone)</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Entrance to Wakulla Lodge, a Mediterranean Revival style lodge, first opened to visitors in 1937 by Ed Ball. </a:t>
            </a:r>
            <a:r>
              <a:rPr lang="en-US" sz="1200" i="1" kern="1200" dirty="0">
                <a:solidFill>
                  <a:schemeClr val="tx1"/>
                </a:solidFill>
                <a:latin typeface="+mn-lt"/>
                <a:ea typeface="+mn-ea"/>
                <a:cs typeface="+mn-cs"/>
              </a:rPr>
              <a:t>(Gavin Newman)</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Team photo at the diving tower: (l to r, top deck): Parker, Paul </a:t>
            </a:r>
            <a:r>
              <a:rPr lang="en-US" sz="1200" kern="1200" dirty="0" err="1">
                <a:solidFill>
                  <a:schemeClr val="tx1"/>
                </a:solidFill>
                <a:latin typeface="+mn-lt"/>
                <a:ea typeface="+mn-ea"/>
                <a:cs typeface="+mn-cs"/>
              </a:rPr>
              <a:t>Heinerth</a:t>
            </a:r>
            <a:r>
              <a:rPr lang="en-US" sz="1200" kern="1200" dirty="0">
                <a:solidFill>
                  <a:schemeClr val="tx1"/>
                </a:solidFill>
                <a:latin typeface="+mn-lt"/>
                <a:ea typeface="+mn-ea"/>
                <a:cs typeface="+mn-cs"/>
              </a:rPr>
              <a:t>, Leo Dickinson, Mandy Dickinson, </a:t>
            </a:r>
            <a:r>
              <a:rPr lang="en-US" sz="1200" kern="1200" dirty="0" err="1">
                <a:solidFill>
                  <a:schemeClr val="tx1"/>
                </a:solidFill>
                <a:latin typeface="+mn-lt"/>
                <a:ea typeface="+mn-ea"/>
                <a:cs typeface="+mn-cs"/>
              </a:rPr>
              <a:t>DeLoach</a:t>
            </a:r>
            <a:r>
              <a:rPr lang="en-US" sz="1200" kern="1200" dirty="0">
                <a:solidFill>
                  <a:schemeClr val="tx1"/>
                </a:solidFill>
                <a:latin typeface="+mn-lt"/>
                <a:ea typeface="+mn-ea"/>
                <a:cs typeface="+mn-cs"/>
              </a:rPr>
              <a:t>. (l to r, lower deck): Pete </a:t>
            </a:r>
            <a:r>
              <a:rPr lang="en-US" sz="1200" kern="1200" dirty="0" err="1">
                <a:solidFill>
                  <a:schemeClr val="tx1"/>
                </a:solidFill>
                <a:latin typeface="+mn-lt"/>
                <a:ea typeface="+mn-ea"/>
                <a:cs typeface="+mn-cs"/>
              </a:rPr>
              <a:t>Scoones</a:t>
            </a:r>
            <a:r>
              <a:rPr lang="en-US" sz="1200" kern="1200" dirty="0">
                <a:solidFill>
                  <a:schemeClr val="tx1"/>
                </a:solidFill>
                <a:latin typeface="+mn-lt"/>
                <a:ea typeface="+mn-ea"/>
                <a:cs typeface="+mn-cs"/>
              </a:rPr>
              <a:t>, Brad </a:t>
            </a:r>
            <a:r>
              <a:rPr lang="en-US" sz="1200" kern="1200" dirty="0" err="1">
                <a:solidFill>
                  <a:schemeClr val="tx1"/>
                </a:solidFill>
                <a:latin typeface="+mn-lt"/>
                <a:ea typeface="+mn-ea"/>
                <a:cs typeface="+mn-cs"/>
              </a:rPr>
              <a:t>Pecel</a:t>
            </a:r>
            <a:r>
              <a:rPr lang="en-US" sz="1200" kern="1200" dirty="0">
                <a:solidFill>
                  <a:schemeClr val="tx1"/>
                </a:solidFill>
                <a:latin typeface="+mn-lt"/>
                <a:ea typeface="+mn-ea"/>
                <a:cs typeface="+mn-cs"/>
              </a:rPr>
              <a:t>, Stone, Tex </a:t>
            </a:r>
            <a:r>
              <a:rPr lang="en-US" sz="1200" kern="1200" dirty="0" err="1">
                <a:solidFill>
                  <a:schemeClr val="tx1"/>
                </a:solidFill>
                <a:latin typeface="+mn-lt"/>
                <a:ea typeface="+mn-ea"/>
                <a:cs typeface="+mn-cs"/>
              </a:rPr>
              <a:t>Chalkley</a:t>
            </a:r>
            <a:r>
              <a:rPr lang="en-US" sz="1200" kern="1200" dirty="0">
                <a:solidFill>
                  <a:schemeClr val="tx1"/>
                </a:solidFill>
                <a:latin typeface="+mn-lt"/>
                <a:ea typeface="+mn-ea"/>
                <a:cs typeface="+mn-cs"/>
              </a:rPr>
              <a:t>, Tara Tanaka. </a:t>
            </a:r>
            <a:r>
              <a:rPr lang="en-US" sz="1200" i="1" kern="1200" dirty="0">
                <a:solidFill>
                  <a:schemeClr val="tx1"/>
                </a:solidFill>
                <a:latin typeface="+mn-lt"/>
                <a:ea typeface="+mn-ea"/>
                <a:cs typeface="+mn-cs"/>
              </a:rPr>
              <a:t>(Bill Stone)</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Air Products logo at the dive tower.</a:t>
            </a:r>
            <a:r>
              <a:rPr lang="en-US" sz="1200" i="1" kern="1200" dirty="0">
                <a:solidFill>
                  <a:schemeClr val="tx1"/>
                </a:solidFill>
                <a:latin typeface="+mn-lt"/>
                <a:ea typeface="+mn-ea"/>
                <a:cs typeface="+mn-cs"/>
              </a:rPr>
              <a:t> (Edward </a:t>
            </a:r>
            <a:r>
              <a:rPr lang="en-US" sz="1200" i="1" kern="1200" dirty="0" err="1">
                <a:solidFill>
                  <a:schemeClr val="tx1"/>
                </a:solidFill>
                <a:latin typeface="+mn-lt"/>
                <a:ea typeface="+mn-ea"/>
                <a:cs typeface="+mn-cs"/>
              </a:rPr>
              <a:t>Sheffe</a:t>
            </a:r>
            <a:r>
              <a:rPr lang="en-US" sz="1200" i="1" kern="1200" dirty="0">
                <a:solidFill>
                  <a:schemeClr val="tx1"/>
                </a:solidFill>
                <a:latin typeface="+mn-lt"/>
                <a:ea typeface="+mn-ea"/>
                <a:cs typeface="+mn-cs"/>
              </a:rPr>
              <a:t>)</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FB6FDA2-89BD-497B-9608-77D7BDFDFF34}" type="slidenum">
              <a:rPr lang="en-US" smtClean="0"/>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Arrival of the first shipment of helium and oxygen from Air Products at Wakulla Springs. </a:t>
            </a:r>
            <a:r>
              <a:rPr lang="en-US" sz="1200" i="1" kern="1200" dirty="0">
                <a:solidFill>
                  <a:schemeClr val="tx1"/>
                </a:solidFill>
                <a:latin typeface="+mn-lt"/>
                <a:ea typeface="+mn-ea"/>
                <a:cs typeface="+mn-cs"/>
              </a:rPr>
              <a:t>(Wes </a:t>
            </a:r>
            <a:r>
              <a:rPr lang="en-US" sz="1200" i="1" kern="1200" dirty="0" err="1">
                <a:solidFill>
                  <a:schemeClr val="tx1"/>
                </a:solidFill>
                <a:latin typeface="+mn-lt"/>
                <a:ea typeface="+mn-ea"/>
                <a:cs typeface="+mn-cs"/>
              </a:rPr>
              <a:t>Skiles</a:t>
            </a:r>
            <a:r>
              <a:rPr lang="en-US" sz="1200" i="1"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Change-out time on the Air Products trailer: Gavin Newman, Clark Pitcairn, and Noel Sloan unload fresh oxygen.</a:t>
            </a:r>
            <a:r>
              <a:rPr lang="en-US" sz="1200" i="1" kern="1200" dirty="0">
                <a:solidFill>
                  <a:schemeClr val="tx1"/>
                </a:solidFill>
                <a:latin typeface="+mn-lt"/>
                <a:ea typeface="+mn-ea"/>
                <a:cs typeface="+mn-cs"/>
              </a:rPr>
              <a:t> (Bill Stone)</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During the 10-week expedition diving teams used 90,000 cubic feet of Helium-Oxygen and 30,000 cubic feet of pure oxygen donated by Air Products. This amounted to two complete semi-tractor trailers full of gas bottles. Team member Clark Pitcairn is shown here changing out spent cylinders. </a:t>
            </a:r>
            <a:r>
              <a:rPr lang="en-US" sz="1200" i="1" kern="1200" dirty="0">
                <a:solidFill>
                  <a:schemeClr val="tx1"/>
                </a:solidFill>
                <a:latin typeface="+mn-lt"/>
                <a:ea typeface="+mn-ea"/>
                <a:cs typeface="+mn-cs"/>
              </a:rPr>
              <a:t>(Bill Stone)</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FB6FDA2-89BD-497B-9608-77D7BDFDFF34}" type="slidenum">
              <a:rPr lang="en-US" smtClean="0"/>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Rob Parker tending to the mixed-gas charging station. Ingersoll-Rand 125cfm compressor at left provided the drive air for a bank of twin </a:t>
            </a:r>
            <a:r>
              <a:rPr lang="en-US" sz="1200" kern="1200" dirty="0" err="1">
                <a:solidFill>
                  <a:schemeClr val="tx1"/>
                </a:solidFill>
                <a:latin typeface="+mn-lt"/>
                <a:ea typeface="+mn-ea"/>
                <a:cs typeface="+mn-cs"/>
              </a:rPr>
              <a:t>Haskel</a:t>
            </a:r>
            <a:r>
              <a:rPr lang="en-US" sz="1200" kern="1200" dirty="0">
                <a:solidFill>
                  <a:schemeClr val="tx1"/>
                </a:solidFill>
                <a:latin typeface="+mn-lt"/>
                <a:ea typeface="+mn-ea"/>
                <a:cs typeface="+mn-cs"/>
              </a:rPr>
              <a:t> boosters used to transfer gas from the Air Products trailer to the diving cylinders. </a:t>
            </a:r>
            <a:r>
              <a:rPr lang="en-US" sz="1200" i="1" kern="1200" dirty="0">
                <a:solidFill>
                  <a:schemeClr val="tx1"/>
                </a:solidFill>
                <a:latin typeface="+mn-lt"/>
                <a:ea typeface="+mn-ea"/>
                <a:cs typeface="+mn-cs"/>
              </a:rPr>
              <a:t>(Gavin Newman)</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Close-up of the </a:t>
            </a:r>
            <a:r>
              <a:rPr lang="en-US" sz="1200" kern="1200" dirty="0" err="1">
                <a:solidFill>
                  <a:schemeClr val="tx1"/>
                </a:solidFill>
                <a:latin typeface="+mn-lt"/>
                <a:ea typeface="+mn-ea"/>
                <a:cs typeface="+mn-cs"/>
              </a:rPr>
              <a:t>Haskel</a:t>
            </a:r>
            <a:r>
              <a:rPr lang="en-US" sz="1200" kern="1200" dirty="0">
                <a:solidFill>
                  <a:schemeClr val="tx1"/>
                </a:solidFill>
                <a:latin typeface="+mn-lt"/>
                <a:ea typeface="+mn-ea"/>
                <a:cs typeface="+mn-cs"/>
              </a:rPr>
              <a:t> boosters. Top one was used for </a:t>
            </a:r>
            <a:r>
              <a:rPr lang="en-US" sz="1200" kern="1200" dirty="0" err="1">
                <a:solidFill>
                  <a:schemeClr val="tx1"/>
                </a:solidFill>
                <a:latin typeface="+mn-lt"/>
                <a:ea typeface="+mn-ea"/>
                <a:cs typeface="+mn-cs"/>
              </a:rPr>
              <a:t>heliox</a:t>
            </a:r>
            <a:r>
              <a:rPr lang="en-US" sz="1200" kern="1200" dirty="0">
                <a:solidFill>
                  <a:schemeClr val="tx1"/>
                </a:solidFill>
                <a:latin typeface="+mn-lt"/>
                <a:ea typeface="+mn-ea"/>
                <a:cs typeface="+mn-cs"/>
              </a:rPr>
              <a:t> transfer; bottom for oxygen. With a fresh set of supply gas cylinders it took approximately 10 minutes to completely charge a set of twin 104 steel diving cylinders with </a:t>
            </a:r>
            <a:r>
              <a:rPr lang="en-US" sz="1200" kern="1200" dirty="0" err="1">
                <a:solidFill>
                  <a:schemeClr val="tx1"/>
                </a:solidFill>
                <a:latin typeface="+mn-lt"/>
                <a:ea typeface="+mn-ea"/>
                <a:cs typeface="+mn-cs"/>
              </a:rPr>
              <a:t>heliox</a:t>
            </a:r>
            <a:r>
              <a:rPr lang="en-US" sz="1200" kern="1200" dirty="0">
                <a:solidFill>
                  <a:schemeClr val="tx1"/>
                </a:solidFill>
                <a:latin typeface="+mn-lt"/>
                <a:ea typeface="+mn-ea"/>
                <a:cs typeface="+mn-cs"/>
              </a:rPr>
              <a:t>. </a:t>
            </a:r>
            <a:r>
              <a:rPr lang="en-US" sz="1200" i="1" kern="1200" dirty="0">
                <a:solidFill>
                  <a:schemeClr val="tx1"/>
                </a:solidFill>
                <a:latin typeface="+mn-lt"/>
                <a:ea typeface="+mn-ea"/>
                <a:cs typeface="+mn-cs"/>
              </a:rPr>
              <a:t>(Angel Soto)</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Rob Parker manning the compressed air charging station near the diving tower. Two </a:t>
            </a:r>
            <a:r>
              <a:rPr lang="en-US" sz="1200" kern="1200" dirty="0" err="1">
                <a:solidFill>
                  <a:schemeClr val="tx1"/>
                </a:solidFill>
                <a:latin typeface="+mn-lt"/>
                <a:ea typeface="+mn-ea"/>
                <a:cs typeface="+mn-cs"/>
              </a:rPr>
              <a:t>Mako</a:t>
            </a:r>
            <a:r>
              <a:rPr lang="en-US" sz="1200" kern="1200" dirty="0">
                <a:solidFill>
                  <a:schemeClr val="tx1"/>
                </a:solidFill>
                <a:latin typeface="+mn-lt"/>
                <a:ea typeface="+mn-ea"/>
                <a:cs typeface="+mn-cs"/>
              </a:rPr>
              <a:t> 7cfm/5000psi compressors at this location were in use nearly 6 hours per day. </a:t>
            </a:r>
            <a:r>
              <a:rPr lang="en-US" sz="1200" i="1" kern="1200" dirty="0">
                <a:solidFill>
                  <a:schemeClr val="tx1"/>
                </a:solidFill>
                <a:latin typeface="+mn-lt"/>
                <a:ea typeface="+mn-ea"/>
                <a:cs typeface="+mn-cs"/>
              </a:rPr>
              <a:t>(Angel Soto)</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A school of mullet passes an exploration diving team as they reach the 20-foot decompression stop in Wakulla Spring.</a:t>
            </a:r>
            <a:r>
              <a:rPr lang="en-US" sz="1200" i="1" kern="1200" dirty="0">
                <a:solidFill>
                  <a:schemeClr val="tx1"/>
                </a:solidFill>
                <a:latin typeface="+mn-lt"/>
                <a:ea typeface="+mn-ea"/>
                <a:cs typeface="+mn-cs"/>
              </a:rPr>
              <a:t> (Pete </a:t>
            </a:r>
            <a:r>
              <a:rPr lang="en-US" sz="1200" i="1" kern="1200" dirty="0" err="1">
                <a:solidFill>
                  <a:schemeClr val="tx1"/>
                </a:solidFill>
                <a:latin typeface="+mn-lt"/>
                <a:ea typeface="+mn-ea"/>
                <a:cs typeface="+mn-cs"/>
              </a:rPr>
              <a:t>Scoones</a:t>
            </a:r>
            <a:r>
              <a:rPr lang="en-US" sz="1200" i="1"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Long, cold decompression follows a deep dive in Wakulla Spring. Diver propulsion vehicles and oxygen bottles lay littered about Wakulla Basin. In the distance our “underwater habitat” is not yet operational. </a:t>
            </a:r>
            <a:r>
              <a:rPr lang="en-US" sz="1200" i="1" kern="1200" dirty="0">
                <a:solidFill>
                  <a:schemeClr val="tx1"/>
                </a:solidFill>
                <a:latin typeface="+mn-lt"/>
                <a:ea typeface="+mn-ea"/>
                <a:cs typeface="+mn-cs"/>
              </a:rPr>
              <a:t>(Pete </a:t>
            </a:r>
            <a:r>
              <a:rPr lang="en-US" sz="1200" i="1" kern="1200" dirty="0" err="1">
                <a:solidFill>
                  <a:schemeClr val="tx1"/>
                </a:solidFill>
                <a:latin typeface="+mn-lt"/>
                <a:ea typeface="+mn-ea"/>
                <a:cs typeface="+mn-cs"/>
              </a:rPr>
              <a:t>Scoones</a:t>
            </a:r>
            <a:r>
              <a:rPr lang="en-US" sz="1200" i="1"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View of the north side of Wakulla Lodge, facing the spring. </a:t>
            </a:r>
            <a:r>
              <a:rPr lang="en-US" sz="1200" i="1" kern="1200" dirty="0">
                <a:solidFill>
                  <a:schemeClr val="tx1"/>
                </a:solidFill>
                <a:latin typeface="+mn-lt"/>
                <a:ea typeface="+mn-ea"/>
                <a:cs typeface="+mn-cs"/>
              </a:rPr>
              <a:t>(Gavin Newman)</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FB6FDA2-89BD-497B-9608-77D7BDFDFF34}" type="slidenum">
              <a:rPr lang="en-US" smtClean="0"/>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Rob Parker rechecks final decompression time at the 10-foot decompression stop in Wakulla Spring. Exploration dives typically had mid-afternoon starts (due to the extensive gas charging requirements) with decompression extending well into night. </a:t>
            </a:r>
            <a:r>
              <a:rPr lang="en-US" sz="1200" i="1" kern="1200" dirty="0">
                <a:solidFill>
                  <a:schemeClr val="tx1"/>
                </a:solidFill>
                <a:latin typeface="+mn-lt"/>
                <a:ea typeface="+mn-ea"/>
                <a:cs typeface="+mn-cs"/>
              </a:rPr>
              <a:t>(Gavin Newman)</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To overcome hypothermia during a 14-hour diving mission (a common dive time during the expedition) we designed the world's first portable, variable depth underwater habitat. Here the support frame for the living quarters is being fabricated </a:t>
            </a:r>
            <a:r>
              <a:rPr lang="en-US" sz="1200" i="1" kern="1200" dirty="0">
                <a:solidFill>
                  <a:schemeClr val="tx1"/>
                </a:solidFill>
                <a:latin typeface="+mn-lt"/>
                <a:ea typeface="+mn-ea"/>
                <a:cs typeface="+mn-cs"/>
              </a:rPr>
              <a:t>(Bill Stone)</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Final surface assembly of the habitat frame takes place in front of Wakulla Lodge.</a:t>
            </a:r>
            <a:r>
              <a:rPr lang="en-US" sz="1200" i="1" kern="1200" dirty="0">
                <a:solidFill>
                  <a:schemeClr val="tx1"/>
                </a:solidFill>
                <a:latin typeface="+mn-lt"/>
                <a:ea typeface="+mn-ea"/>
                <a:cs typeface="+mn-cs"/>
              </a:rPr>
              <a:t> (Bill Stone)</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FB6FDA2-89BD-497B-9608-77D7BDFDFF34}" type="slidenum">
              <a:rPr lang="en-US" smtClean="0"/>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Parker and Stone perform a final fit check of the living quarters deck prior to hoisting the structure with Bernard Brook's crane</a:t>
            </a:r>
            <a:r>
              <a:rPr lang="en-US" sz="1200" i="1" kern="1200" dirty="0">
                <a:solidFill>
                  <a:schemeClr val="tx1"/>
                </a:solidFill>
                <a:latin typeface="+mn-lt"/>
                <a:ea typeface="+mn-ea"/>
                <a:cs typeface="+mn-cs"/>
              </a:rPr>
              <a:t> (Leo Dickinson)</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34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habitat frame is lowered into Wakulla Springs.</a:t>
            </a:r>
            <a:r>
              <a:rPr lang="en-US" sz="1200" i="1" kern="1200" dirty="0">
                <a:solidFill>
                  <a:schemeClr val="tx1"/>
                </a:solidFill>
                <a:latin typeface="+mn-lt"/>
                <a:ea typeface="+mn-ea"/>
                <a:cs typeface="+mn-cs"/>
              </a:rPr>
              <a:t> (Bill Stone)</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35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Leo Dickinson films the crane operator as the habitat is maneuvered out into Wakulla basin. </a:t>
            </a:r>
            <a:r>
              <a:rPr lang="en-US" sz="1200" i="1" kern="1200" dirty="0">
                <a:solidFill>
                  <a:schemeClr val="tx1"/>
                </a:solidFill>
                <a:latin typeface="+mn-lt"/>
                <a:ea typeface="+mn-ea"/>
                <a:cs typeface="+mn-cs"/>
              </a:rPr>
              <a:t>(Bill Stone)</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36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habitat shell is lowered into the water where support divers will transport it to the underwater construction site. Rather than use a heavy metal dome, novel use was made of high strength flexible composites to form a lightweight </a:t>
            </a:r>
            <a:r>
              <a:rPr lang="en-US" sz="1200" kern="1200" dirty="0" err="1">
                <a:solidFill>
                  <a:schemeClr val="tx1"/>
                </a:solidFill>
                <a:latin typeface="+mn-lt"/>
                <a:ea typeface="+mn-ea"/>
                <a:cs typeface="+mn-cs"/>
              </a:rPr>
              <a:t>pressurizable</a:t>
            </a:r>
            <a:r>
              <a:rPr lang="en-US" sz="1200" kern="1200" dirty="0">
                <a:solidFill>
                  <a:schemeClr val="tx1"/>
                </a:solidFill>
                <a:latin typeface="+mn-lt"/>
                <a:ea typeface="+mn-ea"/>
                <a:cs typeface="+mn-cs"/>
              </a:rPr>
              <a:t> hemisphere which could be carried by two individuals. </a:t>
            </a:r>
            <a:r>
              <a:rPr lang="en-US" sz="1200" i="1" kern="1200" dirty="0">
                <a:solidFill>
                  <a:schemeClr val="tx1"/>
                </a:solidFill>
                <a:latin typeface="+mn-lt"/>
                <a:ea typeface="+mn-ea"/>
                <a:cs typeface="+mn-cs"/>
              </a:rPr>
              <a:t>(Bill Stone)</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37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habitat was ballasted with 15,000 pounds of lead. This was conveniently handled by means of six steel-cased cylinders, each weighing 2, 500 pounds. Three additional cylinders formed an anchor cluster at the -120 foot level of the spring. </a:t>
            </a:r>
            <a:r>
              <a:rPr lang="en-US" sz="1200" i="1" kern="1200" dirty="0">
                <a:solidFill>
                  <a:schemeClr val="tx1"/>
                </a:solidFill>
                <a:latin typeface="+mn-lt"/>
                <a:ea typeface="+mn-ea"/>
                <a:cs typeface="+mn-cs"/>
              </a:rPr>
              <a:t>(Bill Stone)</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38</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Using 2-ton industrial lift bags a team of divers maneuvers one of 9 lead ballast weights into position for underwater construction of the habitat.</a:t>
            </a:r>
            <a:r>
              <a:rPr lang="en-US" sz="1200" i="1" kern="1200" dirty="0">
                <a:solidFill>
                  <a:schemeClr val="tx1"/>
                </a:solidFill>
                <a:latin typeface="+mn-lt"/>
                <a:ea typeface="+mn-ea"/>
                <a:cs typeface="+mn-cs"/>
              </a:rPr>
              <a:t> (Leo Dickinson)</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39</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Bill Stone calls back a status report as the habitat frame is transported to the underwater assembly site by means of two 2-ton lift bags. </a:t>
            </a:r>
            <a:r>
              <a:rPr lang="en-US" sz="1200" i="1" kern="1200" dirty="0">
                <a:solidFill>
                  <a:schemeClr val="tx1"/>
                </a:solidFill>
                <a:latin typeface="+mn-lt"/>
                <a:ea typeface="+mn-ea"/>
                <a:cs typeface="+mn-cs"/>
              </a:rPr>
              <a:t>(Edward </a:t>
            </a:r>
            <a:r>
              <a:rPr lang="en-US" sz="1200" i="1" kern="1200" dirty="0" err="1">
                <a:solidFill>
                  <a:schemeClr val="tx1"/>
                </a:solidFill>
                <a:latin typeface="+mn-lt"/>
                <a:ea typeface="+mn-ea"/>
                <a:cs typeface="+mn-cs"/>
              </a:rPr>
              <a:t>Sheffe</a:t>
            </a:r>
            <a:r>
              <a:rPr lang="en-US" sz="1200" i="1"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40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Wakulla Springs at dawn. </a:t>
            </a:r>
            <a:r>
              <a:rPr lang="en-US" sz="1200" i="1" kern="1200" dirty="0">
                <a:solidFill>
                  <a:schemeClr val="tx1"/>
                </a:solidFill>
                <a:latin typeface="+mn-lt"/>
                <a:ea typeface="+mn-ea"/>
                <a:cs typeface="+mn-cs"/>
              </a:rPr>
              <a:t>(Sergio </a:t>
            </a:r>
            <a:r>
              <a:rPr lang="en-US" sz="1200" i="1" kern="1200" dirty="0" err="1">
                <a:solidFill>
                  <a:schemeClr val="tx1"/>
                </a:solidFill>
                <a:latin typeface="+mn-lt"/>
                <a:ea typeface="+mn-ea"/>
                <a:cs typeface="+mn-cs"/>
              </a:rPr>
              <a:t>Zambrano</a:t>
            </a:r>
            <a:r>
              <a:rPr lang="en-US" sz="1200" i="1" kern="1200" dirty="0">
                <a:solidFill>
                  <a:schemeClr val="tx1"/>
                </a:solidFill>
                <a:latin typeface="+mn-lt"/>
                <a:ea typeface="+mn-ea"/>
                <a:cs typeface="+mn-cs"/>
              </a:rPr>
              <a:t>)</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FB6FDA2-89BD-497B-9608-77D7BDFDFF34}" type="slidenum">
              <a:rPr lang="en-US" smtClean="0"/>
              <a:t>5</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Underwater construction site: the habitat takes form at -40 feet in Wakulla Basin. Divers are shown here assembling the deep-level anchor. To their right is the main habitat ballast carrier which will hold the six lead-filled cylinders.</a:t>
            </a:r>
            <a:r>
              <a:rPr lang="en-US" sz="1200" i="1" kern="1200" dirty="0">
                <a:solidFill>
                  <a:schemeClr val="tx1"/>
                </a:solidFill>
                <a:latin typeface="+mn-lt"/>
                <a:ea typeface="+mn-ea"/>
                <a:cs typeface="+mn-cs"/>
              </a:rPr>
              <a:t> (Leo Dickinson)</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41</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Using two lift bags for balance, the support frame is lowered on top of the ballast carrier pallet. The connection is achieved by means of 6 1-inch diameter stainless rods.</a:t>
            </a:r>
            <a:r>
              <a:rPr lang="en-US" sz="1200" i="1" kern="1200" dirty="0">
                <a:solidFill>
                  <a:schemeClr val="tx1"/>
                </a:solidFill>
                <a:latin typeface="+mn-lt"/>
                <a:ea typeface="+mn-ea"/>
                <a:cs typeface="+mn-cs"/>
              </a:rPr>
              <a:t> (Bill Stone)</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42</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Sitting atop the pneumatic shell, Stone lectures on the mechanics of the habitat for the Channel 4 documentary film. </a:t>
            </a:r>
            <a:r>
              <a:rPr lang="en-US" sz="1200" i="1" kern="1200" dirty="0">
                <a:solidFill>
                  <a:schemeClr val="tx1"/>
                </a:solidFill>
                <a:latin typeface="+mn-lt"/>
                <a:ea typeface="+mn-ea"/>
                <a:cs typeface="+mn-cs"/>
              </a:rPr>
              <a:t>(Noel Sloan)</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43</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Mysterious orange beach ball floats on Wakulla basin at dawn: without the onboard hoist to pull it underwater, the habitat floats some 2 feet out of the water.</a:t>
            </a:r>
            <a:r>
              <a:rPr lang="en-US" sz="1200" i="1" kern="1200" dirty="0">
                <a:solidFill>
                  <a:schemeClr val="tx1"/>
                </a:solidFill>
                <a:latin typeface="+mn-lt"/>
                <a:ea typeface="+mn-ea"/>
                <a:cs typeface="+mn-cs"/>
              </a:rPr>
              <a:t> (Gavin Newman)</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FB6FDA2-89BD-497B-9608-77D7BDFDFF34}" type="slidenum">
              <a:rPr lang="en-US" smtClean="0"/>
              <a:t>44</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First successful test dive of the habitat. Onboard hoist was used to pull the habitat down to lower depths. Maximum depth achievable was 70 feet due to the topography of Wakulla basin. In addition to the primary hoist, a high strength aircraft cable provided a backup in order to prevent an uncontrolled ascent in the unlikely event of a failure in the hoist chain. </a:t>
            </a:r>
            <a:r>
              <a:rPr lang="en-US" sz="1200" i="1" kern="1200" dirty="0">
                <a:solidFill>
                  <a:schemeClr val="tx1"/>
                </a:solidFill>
                <a:latin typeface="+mn-lt"/>
                <a:ea typeface="+mn-ea"/>
                <a:cs typeface="+mn-cs"/>
              </a:rPr>
              <a:t>(Carl </a:t>
            </a:r>
            <a:r>
              <a:rPr lang="en-US" sz="1200" i="1" kern="1200" dirty="0" err="1">
                <a:solidFill>
                  <a:schemeClr val="tx1"/>
                </a:solidFill>
                <a:latin typeface="+mn-lt"/>
                <a:ea typeface="+mn-ea"/>
                <a:cs typeface="+mn-cs"/>
              </a:rPr>
              <a:t>Ganter</a:t>
            </a:r>
            <a:r>
              <a:rPr lang="en-US" sz="1200" i="1" kern="1200" dirty="0">
                <a:solidFill>
                  <a:schemeClr val="tx1"/>
                </a:solidFill>
                <a:latin typeface="+mn-lt"/>
                <a:ea typeface="+mn-ea"/>
                <a:cs typeface="+mn-cs"/>
              </a:rPr>
              <a:t>/National Geographic)</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45</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Divers check out the assembled habitat during its first test.</a:t>
            </a:r>
            <a:r>
              <a:rPr lang="en-US" sz="1200" i="1" kern="1200" dirty="0">
                <a:solidFill>
                  <a:schemeClr val="tx1"/>
                </a:solidFill>
                <a:latin typeface="+mn-lt"/>
                <a:ea typeface="+mn-ea"/>
                <a:cs typeface="+mn-cs"/>
              </a:rPr>
              <a:t> (Pete </a:t>
            </a:r>
            <a:r>
              <a:rPr lang="en-US" sz="1200" i="1" kern="1200" dirty="0" err="1">
                <a:solidFill>
                  <a:schemeClr val="tx1"/>
                </a:solidFill>
                <a:latin typeface="+mn-lt"/>
                <a:ea typeface="+mn-ea"/>
                <a:cs typeface="+mn-cs"/>
              </a:rPr>
              <a:t>Scoones</a:t>
            </a:r>
            <a:r>
              <a:rPr lang="en-US" sz="1200" i="1"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46</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Entry into the habitat was through a 60-degree pie-shaped opening. A lower deck permitted a fully kitted diver to enter easily.</a:t>
            </a:r>
            <a:r>
              <a:rPr lang="en-US" sz="1200" i="1" kern="1200" dirty="0">
                <a:solidFill>
                  <a:schemeClr val="tx1"/>
                </a:solidFill>
                <a:latin typeface="+mn-lt"/>
                <a:ea typeface="+mn-ea"/>
                <a:cs typeface="+mn-cs"/>
              </a:rPr>
              <a:t> (Pete </a:t>
            </a:r>
            <a:r>
              <a:rPr lang="en-US" sz="1200" i="1" kern="1200" dirty="0" err="1">
                <a:solidFill>
                  <a:schemeClr val="tx1"/>
                </a:solidFill>
                <a:latin typeface="+mn-lt"/>
                <a:ea typeface="+mn-ea"/>
                <a:cs typeface="+mn-cs"/>
              </a:rPr>
              <a:t>Scoones</a:t>
            </a:r>
            <a:r>
              <a:rPr lang="en-US" sz="1200" i="1"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47</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Like a missile rising from a silo, the habitat ascends through the crescent shaped entrance of Wakulla Spring at the -30 foot level. </a:t>
            </a:r>
            <a:r>
              <a:rPr lang="en-US" sz="1200" i="1" kern="1200" dirty="0">
                <a:solidFill>
                  <a:schemeClr val="tx1"/>
                </a:solidFill>
                <a:latin typeface="+mn-lt"/>
                <a:ea typeface="+mn-ea"/>
                <a:cs typeface="+mn-cs"/>
              </a:rPr>
              <a:t>(Pete </a:t>
            </a:r>
            <a:r>
              <a:rPr lang="en-US" sz="1200" i="1" kern="1200" dirty="0" err="1">
                <a:solidFill>
                  <a:schemeClr val="tx1"/>
                </a:solidFill>
                <a:latin typeface="+mn-lt"/>
                <a:ea typeface="+mn-ea"/>
                <a:cs typeface="+mn-cs"/>
              </a:rPr>
              <a:t>Scoones</a:t>
            </a:r>
            <a:r>
              <a:rPr lang="en-US" sz="1200" i="1"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48</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During a descent into the spring, the habitat was kept inflated by pumping 125 cubic feet of compressed air per second into the pneumatic shell. This was a critical safety procedure, since otherwise the volume of air inside the shell would compress with increased depth until the entire structure became negatively buoyant and sank uncontrolled. Once stabilized at depth, however, gas was added only for purging carbon dioxide produced by a returning exploration team as they decompressed inside the shell </a:t>
            </a:r>
            <a:r>
              <a:rPr lang="en-US" sz="1200" i="1" kern="1200" dirty="0">
                <a:solidFill>
                  <a:schemeClr val="tx1"/>
                </a:solidFill>
                <a:latin typeface="+mn-lt"/>
                <a:ea typeface="+mn-ea"/>
                <a:cs typeface="+mn-cs"/>
              </a:rPr>
              <a:t>(Gavin Newman)</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49</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Outpost in and Alien World". The habitat at the 60-foot level of Wakulla Spring</a:t>
            </a:r>
            <a:r>
              <a:rPr lang="en-US" sz="1200" i="1" kern="1200" dirty="0">
                <a:solidFill>
                  <a:schemeClr val="tx1"/>
                </a:solidFill>
                <a:latin typeface="+mn-lt"/>
                <a:ea typeface="+mn-ea"/>
                <a:cs typeface="+mn-cs"/>
              </a:rPr>
              <a:t> (Georgette </a:t>
            </a:r>
            <a:r>
              <a:rPr lang="en-US" sz="1200" i="1" kern="1200" dirty="0" err="1">
                <a:solidFill>
                  <a:schemeClr val="tx1"/>
                </a:solidFill>
                <a:latin typeface="+mn-lt"/>
                <a:ea typeface="+mn-ea"/>
                <a:cs typeface="+mn-cs"/>
              </a:rPr>
              <a:t>Douwma</a:t>
            </a:r>
            <a:r>
              <a:rPr lang="en-US" sz="1200" i="1"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50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Travelling down the Wakulla River on the "jungle cruise” tour boats operated at Wakulla 5prings since the 1930s. </a:t>
            </a:r>
            <a:r>
              <a:rPr lang="en-US" sz="1200" i="1" kern="1200" dirty="0">
                <a:solidFill>
                  <a:schemeClr val="tx1"/>
                </a:solidFill>
                <a:latin typeface="+mn-lt"/>
                <a:ea typeface="+mn-ea"/>
                <a:cs typeface="+mn-cs"/>
              </a:rPr>
              <a:t>(Gavin Newman)</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FB6FDA2-89BD-497B-9608-77D7BDFDFF34}" type="slidenum">
              <a:rPr lang="en-US" smtClean="0"/>
              <a:t>6</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operational habitat at a depth of 70 feet inside the entrance of Wakulla Springs. Up to 6 divers could lock into this chamber at 70 feet depth and slowly raise themselves to the surface to carry out the longest decompression "stops." The divers themselves had complete control of the habitat, no surface control was needed...a first in diving. </a:t>
            </a:r>
            <a:r>
              <a:rPr lang="en-US" sz="1200" i="1" kern="1200" dirty="0">
                <a:solidFill>
                  <a:schemeClr val="tx1"/>
                </a:solidFill>
                <a:latin typeface="+mn-lt"/>
                <a:ea typeface="+mn-ea"/>
                <a:cs typeface="+mn-cs"/>
              </a:rPr>
              <a:t>(Wes </a:t>
            </a:r>
            <a:r>
              <a:rPr lang="en-US" sz="1200" i="1" kern="1200" dirty="0" err="1">
                <a:solidFill>
                  <a:schemeClr val="tx1"/>
                </a:solidFill>
                <a:latin typeface="+mn-lt"/>
                <a:ea typeface="+mn-ea"/>
                <a:cs typeface="+mn-cs"/>
              </a:rPr>
              <a:t>Skiles</a:t>
            </a:r>
            <a:r>
              <a:rPr lang="en-US" sz="1200" i="1"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51</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Paul </a:t>
            </a:r>
            <a:r>
              <a:rPr lang="en-US" sz="1200" kern="1200" dirty="0" err="1">
                <a:solidFill>
                  <a:schemeClr val="tx1"/>
                </a:solidFill>
                <a:latin typeface="+mn-lt"/>
                <a:ea typeface="+mn-ea"/>
                <a:cs typeface="+mn-cs"/>
              </a:rPr>
              <a:t>Heinerth</a:t>
            </a:r>
            <a:r>
              <a:rPr lang="en-US" sz="1200" kern="1200" dirty="0">
                <a:solidFill>
                  <a:schemeClr val="tx1"/>
                </a:solidFill>
                <a:latin typeface="+mn-lt"/>
                <a:ea typeface="+mn-ea"/>
                <a:cs typeface="+mn-cs"/>
              </a:rPr>
              <a:t>, Wes </a:t>
            </a:r>
            <a:r>
              <a:rPr lang="en-US" sz="1200" kern="1200" dirty="0" err="1">
                <a:solidFill>
                  <a:schemeClr val="tx1"/>
                </a:solidFill>
                <a:latin typeface="+mn-lt"/>
                <a:ea typeface="+mn-ea"/>
                <a:cs typeface="+mn-cs"/>
              </a:rPr>
              <a:t>Skiles</a:t>
            </a:r>
            <a:r>
              <a:rPr lang="en-US" sz="1200" kern="1200" dirty="0">
                <a:solidFill>
                  <a:schemeClr val="tx1"/>
                </a:solidFill>
                <a:latin typeface="+mn-lt"/>
                <a:ea typeface="+mn-ea"/>
                <a:cs typeface="+mn-cs"/>
              </a:rPr>
              <a:t>, and Clark Pitcairn talk shop at the expedition locker room </a:t>
            </a:r>
            <a:r>
              <a:rPr lang="en-US" sz="1200" i="1" kern="1200" dirty="0">
                <a:solidFill>
                  <a:schemeClr val="tx1"/>
                </a:solidFill>
                <a:latin typeface="+mn-lt"/>
                <a:ea typeface="+mn-ea"/>
                <a:cs typeface="+mn-cs"/>
              </a:rPr>
              <a:t>(Bill Stone)</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FB6FDA2-89BD-497B-9608-77D7BDFDFF34}" type="slidenum">
              <a:rPr lang="en-US" smtClean="0"/>
              <a:t>52</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9 am meeting: Tanaka, </a:t>
            </a:r>
            <a:r>
              <a:rPr lang="en-US" sz="1200" kern="1200" dirty="0" err="1">
                <a:solidFill>
                  <a:schemeClr val="tx1"/>
                </a:solidFill>
                <a:latin typeface="+mn-lt"/>
                <a:ea typeface="+mn-ea"/>
                <a:cs typeface="+mn-cs"/>
              </a:rPr>
              <a:t>DeLoach</a:t>
            </a:r>
            <a:r>
              <a:rPr lang="en-US" sz="1200" kern="1200" dirty="0">
                <a:solidFill>
                  <a:schemeClr val="tx1"/>
                </a:solidFill>
                <a:latin typeface="+mn-lt"/>
                <a:ea typeface="+mn-ea"/>
                <a:cs typeface="+mn-cs"/>
              </a:rPr>
              <a:t>, Stone, </a:t>
            </a:r>
            <a:r>
              <a:rPr lang="en-US" sz="1200" kern="1200" dirty="0" err="1">
                <a:solidFill>
                  <a:schemeClr val="tx1"/>
                </a:solidFill>
                <a:latin typeface="+mn-lt"/>
                <a:ea typeface="+mn-ea"/>
                <a:cs typeface="+mn-cs"/>
              </a:rPr>
              <a:t>Skiles</a:t>
            </a:r>
            <a:r>
              <a:rPr lang="en-US" sz="1200" kern="1200" dirty="0">
                <a:solidFill>
                  <a:schemeClr val="tx1"/>
                </a:solidFill>
                <a:latin typeface="+mn-lt"/>
                <a:ea typeface="+mn-ea"/>
                <a:cs typeface="+mn-cs"/>
              </a:rPr>
              <a:t>, Sloan, and </a:t>
            </a:r>
            <a:r>
              <a:rPr lang="en-US" sz="1200" kern="1200" dirty="0" err="1">
                <a:solidFill>
                  <a:schemeClr val="tx1"/>
                </a:solidFill>
                <a:latin typeface="+mn-lt"/>
                <a:ea typeface="+mn-ea"/>
                <a:cs typeface="+mn-cs"/>
              </a:rPr>
              <a:t>Scoones</a:t>
            </a:r>
            <a:r>
              <a:rPr lang="en-US" sz="1200" kern="1200" dirty="0">
                <a:solidFill>
                  <a:schemeClr val="tx1"/>
                </a:solidFill>
                <a:latin typeface="+mn-lt"/>
                <a:ea typeface="+mn-ea"/>
                <a:cs typeface="+mn-cs"/>
              </a:rPr>
              <a:t> check the Tallahassee Democrat for the latest news on the project. Regular morning meetings were held to assign daily missions for exploration and support diving teams. </a:t>
            </a:r>
            <a:r>
              <a:rPr lang="en-US" sz="1200" i="1" kern="1200" dirty="0">
                <a:solidFill>
                  <a:schemeClr val="tx1"/>
                </a:solidFill>
                <a:latin typeface="+mn-lt"/>
                <a:ea typeface="+mn-ea"/>
                <a:cs typeface="+mn-cs"/>
              </a:rPr>
              <a:t>(Edward </a:t>
            </a:r>
            <a:r>
              <a:rPr lang="en-US" sz="1200" i="1" kern="1200" dirty="0" err="1">
                <a:solidFill>
                  <a:schemeClr val="tx1"/>
                </a:solidFill>
                <a:latin typeface="+mn-lt"/>
                <a:ea typeface="+mn-ea"/>
                <a:cs typeface="+mn-cs"/>
              </a:rPr>
              <a:t>Sheffe</a:t>
            </a:r>
            <a:r>
              <a:rPr lang="en-US" sz="1200" i="1"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53</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At the expedition office Wes </a:t>
            </a:r>
            <a:r>
              <a:rPr lang="en-US" sz="1200" kern="1200" dirty="0" err="1">
                <a:solidFill>
                  <a:schemeClr val="tx1"/>
                </a:solidFill>
                <a:latin typeface="+mn-lt"/>
                <a:ea typeface="+mn-ea"/>
                <a:cs typeface="+mn-cs"/>
              </a:rPr>
              <a:t>Skiles</a:t>
            </a:r>
            <a:r>
              <a:rPr lang="en-US" sz="1200" kern="1200" dirty="0">
                <a:solidFill>
                  <a:schemeClr val="tx1"/>
                </a:solidFill>
                <a:latin typeface="+mn-lt"/>
                <a:ea typeface="+mn-ea"/>
                <a:cs typeface="+mn-cs"/>
              </a:rPr>
              <a:t> checks pneumatic hose tolerances for the first of the underwater sleds constructed at Wakulla. The concept involved the use of four composite high pressure cylinders which could be banked and allow the diver to access more than 400 cubic feet of breathing gas without having to switch regulators during a dive. </a:t>
            </a:r>
            <a:r>
              <a:rPr lang="en-US" sz="1200" i="1" kern="1200" dirty="0">
                <a:solidFill>
                  <a:schemeClr val="tx1"/>
                </a:solidFill>
                <a:latin typeface="+mn-lt"/>
                <a:ea typeface="+mn-ea"/>
                <a:cs typeface="+mn-cs"/>
              </a:rPr>
              <a:t>(Bill Stone)</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54</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Rob Parker, Brad </a:t>
            </a:r>
            <a:r>
              <a:rPr lang="en-US" sz="1200" kern="1200" dirty="0" err="1">
                <a:solidFill>
                  <a:schemeClr val="tx1"/>
                </a:solidFill>
                <a:latin typeface="+mn-lt"/>
                <a:ea typeface="+mn-ea"/>
                <a:cs typeface="+mn-cs"/>
              </a:rPr>
              <a:t>Pecel</a:t>
            </a:r>
            <a:r>
              <a:rPr lang="en-US" sz="1200" kern="1200" dirty="0">
                <a:solidFill>
                  <a:schemeClr val="tx1"/>
                </a:solidFill>
                <a:latin typeface="+mn-lt"/>
                <a:ea typeface="+mn-ea"/>
                <a:cs typeface="+mn-cs"/>
              </a:rPr>
              <a:t>, and Wes </a:t>
            </a:r>
            <a:r>
              <a:rPr lang="en-US" sz="1200" kern="1200" dirty="0" err="1">
                <a:solidFill>
                  <a:schemeClr val="tx1"/>
                </a:solidFill>
                <a:latin typeface="+mn-lt"/>
                <a:ea typeface="+mn-ea"/>
                <a:cs typeface="+mn-cs"/>
              </a:rPr>
              <a:t>Skiles</a:t>
            </a:r>
            <a:r>
              <a:rPr lang="en-US" sz="1200" kern="1200" dirty="0">
                <a:solidFill>
                  <a:schemeClr val="tx1"/>
                </a:solidFill>
                <a:latin typeface="+mn-lt"/>
                <a:ea typeface="+mn-ea"/>
                <a:cs typeface="+mn-cs"/>
              </a:rPr>
              <a:t> planning a dive into “B-Tunnel" in Wakulla Spring. Nearly all deep level dives involved surface rehearsals of the mission. This was necessary, given the extremely short time available at great depth, in order to assure high productivity for each mission.</a:t>
            </a:r>
            <a:r>
              <a:rPr lang="en-US" sz="1200" i="1" kern="1200" dirty="0">
                <a:solidFill>
                  <a:schemeClr val="tx1"/>
                </a:solidFill>
                <a:latin typeface="+mn-lt"/>
                <a:ea typeface="+mn-ea"/>
                <a:cs typeface="+mn-cs"/>
              </a:rPr>
              <a:t> (Bill Stone)</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55</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“High-tech Shipyard": Underwater vehicles being assembled for an exploration mission into Wakulla Spring </a:t>
            </a:r>
            <a:r>
              <a:rPr lang="en-US" sz="1200" i="1" kern="1200" dirty="0">
                <a:solidFill>
                  <a:schemeClr val="tx1"/>
                </a:solidFill>
                <a:latin typeface="+mn-lt"/>
                <a:ea typeface="+mn-ea"/>
                <a:cs typeface="+mn-cs"/>
              </a:rPr>
              <a:t>(Wes </a:t>
            </a:r>
            <a:r>
              <a:rPr lang="en-US" sz="1200" i="1" kern="1200" dirty="0" err="1">
                <a:solidFill>
                  <a:schemeClr val="tx1"/>
                </a:solidFill>
                <a:latin typeface="+mn-lt"/>
                <a:ea typeface="+mn-ea"/>
                <a:cs typeface="+mn-cs"/>
              </a:rPr>
              <a:t>Skiles</a:t>
            </a:r>
            <a:r>
              <a:rPr lang="en-US" sz="1200" i="1" kern="1200" dirty="0">
                <a:solidFill>
                  <a:schemeClr val="tx1"/>
                </a:solidFill>
                <a:latin typeface="+mn-lt"/>
                <a:ea typeface="+mn-ea"/>
                <a:cs typeface="+mn-cs"/>
              </a:rPr>
              <a:t>)</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FB6FDA2-89BD-497B-9608-77D7BDFDFF34}" type="slidenum">
              <a:rPr lang="en-US" smtClean="0"/>
              <a:t>56</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Parker, </a:t>
            </a:r>
            <a:r>
              <a:rPr lang="en-US" sz="1200" kern="1200" dirty="0" err="1">
                <a:solidFill>
                  <a:schemeClr val="tx1"/>
                </a:solidFill>
                <a:latin typeface="+mn-lt"/>
                <a:ea typeface="+mn-ea"/>
                <a:cs typeface="+mn-cs"/>
              </a:rPr>
              <a:t>Skiles</a:t>
            </a:r>
            <a:r>
              <a:rPr lang="en-US" sz="1200" kern="1200" dirty="0">
                <a:solidFill>
                  <a:schemeClr val="tx1"/>
                </a:solidFill>
                <a:latin typeface="+mn-lt"/>
                <a:ea typeface="+mn-ea"/>
                <a:cs typeface="+mn-cs"/>
              </a:rPr>
              <a:t>, and </a:t>
            </a:r>
            <a:r>
              <a:rPr lang="en-US" sz="1200" kern="1200" dirty="0" err="1">
                <a:solidFill>
                  <a:schemeClr val="tx1"/>
                </a:solidFill>
                <a:latin typeface="+mn-lt"/>
                <a:ea typeface="+mn-ea"/>
                <a:cs typeface="+mn-cs"/>
              </a:rPr>
              <a:t>Pecel</a:t>
            </a:r>
            <a:r>
              <a:rPr lang="en-US" sz="1200" kern="1200" dirty="0">
                <a:solidFill>
                  <a:schemeClr val="tx1"/>
                </a:solidFill>
                <a:latin typeface="+mn-lt"/>
                <a:ea typeface="+mn-ea"/>
                <a:cs typeface="+mn-cs"/>
              </a:rPr>
              <a:t> on the beach at Wakulla prior to a mission into B-Tunnel</a:t>
            </a:r>
            <a:r>
              <a:rPr lang="en-US" sz="1200" i="1" kern="1200" dirty="0">
                <a:solidFill>
                  <a:schemeClr val="tx1"/>
                </a:solidFill>
                <a:latin typeface="+mn-lt"/>
                <a:ea typeface="+mn-ea"/>
                <a:cs typeface="+mn-cs"/>
              </a:rPr>
              <a:t> (Wes </a:t>
            </a:r>
            <a:r>
              <a:rPr lang="en-US" sz="1200" i="1" kern="1200" dirty="0" err="1">
                <a:solidFill>
                  <a:schemeClr val="tx1"/>
                </a:solidFill>
                <a:latin typeface="+mn-lt"/>
                <a:ea typeface="+mn-ea"/>
                <a:cs typeface="+mn-cs"/>
              </a:rPr>
              <a:t>Skiles</a:t>
            </a:r>
            <a:r>
              <a:rPr lang="en-US" sz="1200" i="1" kern="1200" dirty="0">
                <a:solidFill>
                  <a:schemeClr val="tx1"/>
                </a:solidFill>
                <a:latin typeface="+mn-lt"/>
                <a:ea typeface="+mn-ea"/>
                <a:cs typeface="+mn-cs"/>
              </a:rPr>
              <a:t>)</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FB6FDA2-89BD-497B-9608-77D7BDFDFF34}" type="slidenum">
              <a:rPr lang="en-US" smtClean="0"/>
              <a:t>57</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Diver Wes </a:t>
            </a:r>
            <a:r>
              <a:rPr lang="en-US" sz="1200" kern="1200" dirty="0" err="1">
                <a:solidFill>
                  <a:schemeClr val="tx1"/>
                </a:solidFill>
                <a:latin typeface="+mn-lt"/>
                <a:ea typeface="+mn-ea"/>
                <a:cs typeface="+mn-cs"/>
              </a:rPr>
              <a:t>Skiles</a:t>
            </a:r>
            <a:r>
              <a:rPr lang="en-US" sz="1200" kern="1200" dirty="0">
                <a:solidFill>
                  <a:schemeClr val="tx1"/>
                </a:solidFill>
                <a:latin typeface="+mn-lt"/>
                <a:ea typeface="+mn-ea"/>
                <a:cs typeface="+mn-cs"/>
              </a:rPr>
              <a:t> inspects the "Starship Enterprise" prior to an exploration mission into Wakulla Springs. Two DPVs were outfitted in this fashion at Wakulla </a:t>
            </a:r>
            <a:r>
              <a:rPr lang="en-US" sz="1200" i="1" kern="1200" dirty="0">
                <a:solidFill>
                  <a:schemeClr val="tx1"/>
                </a:solidFill>
                <a:latin typeface="+mn-lt"/>
                <a:ea typeface="+mn-ea"/>
                <a:cs typeface="+mn-cs"/>
              </a:rPr>
              <a:t>(Bill Stone)</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58</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Exploration diver Paul </a:t>
            </a:r>
            <a:r>
              <a:rPr lang="en-US" sz="1200" kern="1200" dirty="0" err="1">
                <a:solidFill>
                  <a:schemeClr val="tx1"/>
                </a:solidFill>
                <a:latin typeface="+mn-lt"/>
                <a:ea typeface="+mn-ea"/>
                <a:cs typeface="+mn-cs"/>
              </a:rPr>
              <a:t>DeLoach</a:t>
            </a:r>
            <a:r>
              <a:rPr lang="en-US" sz="1200" kern="1200" dirty="0">
                <a:solidFill>
                  <a:schemeClr val="tx1"/>
                </a:solidFill>
                <a:latin typeface="+mn-lt"/>
                <a:ea typeface="+mn-ea"/>
                <a:cs typeface="+mn-cs"/>
              </a:rPr>
              <a:t> inspects a video filming system attached to one of the diver propulsion vehicles. The submersible is equipped with an onboard </a:t>
            </a:r>
            <a:r>
              <a:rPr lang="en-US" sz="1200" kern="1200" dirty="0" err="1">
                <a:solidFill>
                  <a:schemeClr val="tx1"/>
                </a:solidFill>
                <a:latin typeface="+mn-lt"/>
                <a:ea typeface="+mn-ea"/>
                <a:cs typeface="+mn-cs"/>
              </a:rPr>
              <a:t>Heliox</a:t>
            </a:r>
            <a:r>
              <a:rPr lang="en-US" sz="1200" kern="1200" dirty="0">
                <a:solidFill>
                  <a:schemeClr val="tx1"/>
                </a:solidFill>
                <a:latin typeface="+mn-lt"/>
                <a:ea typeface="+mn-ea"/>
                <a:cs typeface="+mn-cs"/>
              </a:rPr>
              <a:t> gas supply of 420 cubic feet. </a:t>
            </a:r>
            <a:r>
              <a:rPr lang="en-US" sz="1200" kern="1200" dirty="0" err="1">
                <a:solidFill>
                  <a:schemeClr val="tx1"/>
                </a:solidFill>
                <a:latin typeface="+mn-lt"/>
                <a:ea typeface="+mn-ea"/>
                <a:cs typeface="+mn-cs"/>
              </a:rPr>
              <a:t>DeLoach's</a:t>
            </a:r>
            <a:r>
              <a:rPr lang="en-US" sz="1200" kern="1200" dirty="0">
                <a:solidFill>
                  <a:schemeClr val="tx1"/>
                </a:solidFill>
                <a:latin typeface="+mn-lt"/>
                <a:ea typeface="+mn-ea"/>
                <a:cs typeface="+mn-cs"/>
              </a:rPr>
              <a:t> appraisal of the filming system: “a clothes-line catcher if ever I saw one.” On the filming mission to B-Tunnel which followed, Wes </a:t>
            </a:r>
            <a:r>
              <a:rPr lang="en-US" sz="1200" kern="1200" dirty="0" err="1">
                <a:solidFill>
                  <a:schemeClr val="tx1"/>
                </a:solidFill>
                <a:latin typeface="+mn-lt"/>
                <a:ea typeface="+mn-ea"/>
                <a:cs typeface="+mn-cs"/>
              </a:rPr>
              <a:t>Skiles</a:t>
            </a:r>
            <a:r>
              <a:rPr lang="en-US" sz="1200" kern="1200" dirty="0">
                <a:solidFill>
                  <a:schemeClr val="tx1"/>
                </a:solidFill>
                <a:latin typeface="+mn-lt"/>
                <a:ea typeface="+mn-ea"/>
                <a:cs typeface="+mn-cs"/>
              </a:rPr>
              <a:t> proved </a:t>
            </a:r>
            <a:r>
              <a:rPr lang="en-US" sz="1200" kern="1200" dirty="0" err="1">
                <a:solidFill>
                  <a:schemeClr val="tx1"/>
                </a:solidFill>
                <a:latin typeface="+mn-lt"/>
                <a:ea typeface="+mn-ea"/>
                <a:cs typeface="+mn-cs"/>
              </a:rPr>
              <a:t>DeLoach's</a:t>
            </a:r>
            <a:r>
              <a:rPr lang="en-US" sz="1200" kern="1200" dirty="0">
                <a:solidFill>
                  <a:schemeClr val="tx1"/>
                </a:solidFill>
                <a:latin typeface="+mn-lt"/>
                <a:ea typeface="+mn-ea"/>
                <a:cs typeface="+mn-cs"/>
              </a:rPr>
              <a:t> prediction to be correct: at a sharp corner he was forced to perform an abrupt dive under the guide line...which subsequently was snagged by the camera, flipping </a:t>
            </a:r>
            <a:r>
              <a:rPr lang="en-US" sz="1200" kern="1200" dirty="0" err="1">
                <a:solidFill>
                  <a:schemeClr val="tx1"/>
                </a:solidFill>
                <a:latin typeface="+mn-lt"/>
                <a:ea typeface="+mn-ea"/>
                <a:cs typeface="+mn-cs"/>
              </a:rPr>
              <a:t>Skiles</a:t>
            </a:r>
            <a:r>
              <a:rPr lang="en-US" sz="1200" kern="1200" dirty="0">
                <a:solidFill>
                  <a:schemeClr val="tx1"/>
                </a:solidFill>
                <a:latin typeface="+mn-lt"/>
                <a:ea typeface="+mn-ea"/>
                <a:cs typeface="+mn-cs"/>
              </a:rPr>
              <a:t> off the DPV. </a:t>
            </a:r>
            <a:r>
              <a:rPr lang="en-US" sz="1200" i="1" kern="1200" dirty="0">
                <a:solidFill>
                  <a:schemeClr val="tx1"/>
                </a:solidFill>
                <a:latin typeface="+mn-lt"/>
                <a:ea typeface="+mn-ea"/>
                <a:cs typeface="+mn-cs"/>
              </a:rPr>
              <a:t>(Bill Stone)</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59</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A side view of the "</a:t>
            </a:r>
            <a:r>
              <a:rPr lang="en-US" sz="1200" kern="1200" dirty="0" err="1">
                <a:solidFill>
                  <a:schemeClr val="tx1"/>
                </a:solidFill>
                <a:latin typeface="+mn-lt"/>
                <a:ea typeface="+mn-ea"/>
                <a:cs typeface="+mn-cs"/>
              </a:rPr>
              <a:t>Klingon</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Kruiser</a:t>
            </a:r>
            <a:r>
              <a:rPr lang="en-US" sz="1200" kern="1200" dirty="0">
                <a:solidFill>
                  <a:schemeClr val="tx1"/>
                </a:solidFill>
                <a:latin typeface="+mn-lt"/>
                <a:ea typeface="+mn-ea"/>
                <a:cs typeface="+mn-cs"/>
              </a:rPr>
              <a:t>", the third of the DPV "sleds” used at Wakulla. </a:t>
            </a:r>
            <a:r>
              <a:rPr lang="en-US" sz="1200" i="1" kern="1200" dirty="0">
                <a:solidFill>
                  <a:schemeClr val="tx1"/>
                </a:solidFill>
                <a:latin typeface="+mn-lt"/>
                <a:ea typeface="+mn-ea"/>
                <a:cs typeface="+mn-cs"/>
              </a:rPr>
              <a:t>(Gavin Newman)</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60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Alligators: the Wakulla Springs State Park is a wildlife sanctuary for dozens of endangered species. We had to deal with ‘gators on several dives. </a:t>
            </a:r>
            <a:r>
              <a:rPr lang="en-US" sz="1200" i="1" kern="1200" dirty="0">
                <a:solidFill>
                  <a:schemeClr val="tx1"/>
                </a:solidFill>
                <a:latin typeface="+mn-lt"/>
                <a:ea typeface="+mn-ea"/>
                <a:cs typeface="+mn-cs"/>
              </a:rPr>
              <a:t>(Bill Stone photo)</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7</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Brad </a:t>
            </a:r>
            <a:r>
              <a:rPr lang="en-US" sz="1200" kern="1200" dirty="0" err="1">
                <a:solidFill>
                  <a:schemeClr val="tx1"/>
                </a:solidFill>
                <a:latin typeface="+mn-lt"/>
                <a:ea typeface="+mn-ea"/>
                <a:cs typeface="+mn-cs"/>
              </a:rPr>
              <a:t>Pecel</a:t>
            </a:r>
            <a:r>
              <a:rPr lang="en-US" sz="1200" kern="1200" dirty="0">
                <a:solidFill>
                  <a:schemeClr val="tx1"/>
                </a:solidFill>
                <a:latin typeface="+mn-lt"/>
                <a:ea typeface="+mn-ea"/>
                <a:cs typeface="+mn-cs"/>
              </a:rPr>
              <a:t> tends to the </a:t>
            </a:r>
            <a:r>
              <a:rPr lang="en-US" sz="1200" kern="1200" dirty="0" err="1">
                <a:solidFill>
                  <a:schemeClr val="tx1"/>
                </a:solidFill>
                <a:latin typeface="+mn-lt"/>
                <a:ea typeface="+mn-ea"/>
                <a:cs typeface="+mn-cs"/>
              </a:rPr>
              <a:t>Klingon</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Kruiser</a:t>
            </a:r>
            <a:r>
              <a:rPr lang="en-US" sz="1200" kern="1200" dirty="0">
                <a:solidFill>
                  <a:schemeClr val="tx1"/>
                </a:solidFill>
                <a:latin typeface="+mn-lt"/>
                <a:ea typeface="+mn-ea"/>
                <a:cs typeface="+mn-cs"/>
              </a:rPr>
              <a:t> in preparation for a mission into B-Tunnel in Wakulla Spring. This sled tended to have more drag than either of the two "Enterprises" because of the need to stack the booster gas tanks sideways, rather than one behind the other. </a:t>
            </a:r>
            <a:r>
              <a:rPr lang="en-US" sz="1200" i="1" kern="1200" dirty="0">
                <a:solidFill>
                  <a:schemeClr val="tx1"/>
                </a:solidFill>
                <a:latin typeface="+mn-lt"/>
                <a:ea typeface="+mn-ea"/>
                <a:cs typeface="+mn-cs"/>
              </a:rPr>
              <a:t>(Pete </a:t>
            </a:r>
            <a:r>
              <a:rPr lang="en-US" sz="1200" i="1" kern="1200" dirty="0" err="1">
                <a:solidFill>
                  <a:schemeClr val="tx1"/>
                </a:solidFill>
                <a:latin typeface="+mn-lt"/>
                <a:ea typeface="+mn-ea"/>
                <a:cs typeface="+mn-cs"/>
              </a:rPr>
              <a:t>Scoones</a:t>
            </a:r>
            <a:r>
              <a:rPr lang="en-US" sz="1200" i="1"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61</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Paul </a:t>
            </a:r>
            <a:r>
              <a:rPr lang="en-US" sz="1200" kern="1200" dirty="0" err="1">
                <a:solidFill>
                  <a:schemeClr val="tx1"/>
                </a:solidFill>
                <a:latin typeface="+mn-lt"/>
                <a:ea typeface="+mn-ea"/>
                <a:cs typeface="+mn-cs"/>
              </a:rPr>
              <a:t>Heinerth</a:t>
            </a:r>
            <a:r>
              <a:rPr lang="en-US" sz="1200" kern="1200" dirty="0">
                <a:solidFill>
                  <a:schemeClr val="tx1"/>
                </a:solidFill>
                <a:latin typeface="+mn-lt"/>
                <a:ea typeface="+mn-ea"/>
                <a:cs typeface="+mn-cs"/>
              </a:rPr>
              <a:t> performs a final pre-dive check on the two 500 watt-second strobe units mounted on Enterprise #2, prior to a filming mission into B-Tunnel in Wakulla Spring</a:t>
            </a:r>
            <a:r>
              <a:rPr lang="en-US" sz="1200" i="1" kern="1200" dirty="0">
                <a:solidFill>
                  <a:schemeClr val="tx1"/>
                </a:solidFill>
                <a:latin typeface="+mn-lt"/>
                <a:ea typeface="+mn-ea"/>
                <a:cs typeface="+mn-cs"/>
              </a:rPr>
              <a:t> (Wes </a:t>
            </a:r>
            <a:r>
              <a:rPr lang="en-US" sz="1200" i="1" kern="1200" dirty="0" err="1">
                <a:solidFill>
                  <a:schemeClr val="tx1"/>
                </a:solidFill>
                <a:latin typeface="+mn-lt"/>
                <a:ea typeface="+mn-ea"/>
                <a:cs typeface="+mn-cs"/>
              </a:rPr>
              <a:t>Skiles</a:t>
            </a:r>
            <a:r>
              <a:rPr lang="en-US" sz="1200" i="1"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62</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British team member Gavin Newman gears up for a support dive at Wakulla Springs. On a typical day only one 3-person team would be exploring below 300 feet depth. However, this team required the support of nearly a dozen additional divers to take the habitat to 70 feet depth, place special </a:t>
            </a:r>
            <a:r>
              <a:rPr lang="en-US" sz="1200" kern="1200" dirty="0" err="1">
                <a:solidFill>
                  <a:schemeClr val="tx1"/>
                </a:solidFill>
                <a:latin typeface="+mn-lt"/>
                <a:ea typeface="+mn-ea"/>
                <a:cs typeface="+mn-cs"/>
              </a:rPr>
              <a:t>Nitrox</a:t>
            </a:r>
            <a:r>
              <a:rPr lang="en-US" sz="1200" kern="1200" dirty="0">
                <a:solidFill>
                  <a:schemeClr val="tx1"/>
                </a:solidFill>
                <a:latin typeface="+mn-lt"/>
                <a:ea typeface="+mn-ea"/>
                <a:cs typeface="+mn-cs"/>
              </a:rPr>
              <a:t> decompression tanks in the spring and serve as emergency backup.</a:t>
            </a:r>
            <a:r>
              <a:rPr lang="en-US" sz="1200" i="1" kern="1200" dirty="0">
                <a:solidFill>
                  <a:schemeClr val="tx1"/>
                </a:solidFill>
                <a:latin typeface="+mn-lt"/>
                <a:ea typeface="+mn-ea"/>
                <a:cs typeface="+mn-cs"/>
              </a:rPr>
              <a:t> (Sergio </a:t>
            </a:r>
            <a:r>
              <a:rPr lang="en-US" sz="1200" i="1" kern="1200" dirty="0" err="1">
                <a:solidFill>
                  <a:schemeClr val="tx1"/>
                </a:solidFill>
                <a:latin typeface="+mn-lt"/>
                <a:ea typeface="+mn-ea"/>
                <a:cs typeface="+mn-cs"/>
              </a:rPr>
              <a:t>Zambrano</a:t>
            </a:r>
            <a:r>
              <a:rPr lang="en-US" sz="1200" i="1"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63</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Exploration diver Clark Pitcairn straps on his hybrid composite backpack…containing more than 650 cubic feet of Helium-Oxygen breathing gas. The expedition used 86% helium-14% oxygen gas mix for all diving below 200 feet. Because standard Scuba duration decreases greatly at 300 feet (only 1/10 the time at 30 feet) we had to carry massive volumes of gas.</a:t>
            </a:r>
            <a:r>
              <a:rPr lang="en-US" sz="1200" i="1" kern="1200" dirty="0">
                <a:solidFill>
                  <a:schemeClr val="tx1"/>
                </a:solidFill>
                <a:latin typeface="+mn-lt"/>
                <a:ea typeface="+mn-ea"/>
                <a:cs typeface="+mn-cs"/>
              </a:rPr>
              <a:t> (Bill Stone)</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64</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“Final Checklist:" Exploration divers Wes </a:t>
            </a:r>
            <a:r>
              <a:rPr lang="en-US" sz="1200" kern="1200" dirty="0" err="1">
                <a:solidFill>
                  <a:schemeClr val="tx1"/>
                </a:solidFill>
                <a:latin typeface="+mn-lt"/>
                <a:ea typeface="+mn-ea"/>
                <a:cs typeface="+mn-cs"/>
              </a:rPr>
              <a:t>Skiles</a:t>
            </a:r>
            <a:r>
              <a:rPr lang="en-US" sz="1200" kern="1200" dirty="0">
                <a:solidFill>
                  <a:schemeClr val="tx1"/>
                </a:solidFill>
                <a:latin typeface="+mn-lt"/>
                <a:ea typeface="+mn-ea"/>
                <a:cs typeface="+mn-cs"/>
              </a:rPr>
              <a:t> (left) and Clark Pitcairn go through their final pre-dive safety checklist before mounting their underwater vehicles for a mission into "C-Tunnel" in Wakulla Spring. Crash helmets and helmet-mounted lights (with the power of aircraft landing lights) were standard operating equipment. Helmet-mounted lights were necessary so that the diver's hands were free to operate the diver propulsion vehicle as well as to perform other tasks such as filming or surveying (mapping).</a:t>
            </a:r>
            <a:r>
              <a:rPr lang="en-US" sz="1200" i="1" kern="1200" dirty="0">
                <a:solidFill>
                  <a:schemeClr val="tx1"/>
                </a:solidFill>
                <a:latin typeface="+mn-lt"/>
                <a:ea typeface="+mn-ea"/>
                <a:cs typeface="+mn-cs"/>
              </a:rPr>
              <a:t> (Bill Stone)</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FB6FDA2-89BD-497B-9608-77D7BDFDFF34}" type="slidenum">
              <a:rPr lang="en-US" smtClean="0"/>
              <a:t>65</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An exploration team prepares to submerge for their mission in Wakulla Springs.</a:t>
            </a:r>
            <a:r>
              <a:rPr lang="en-US" sz="1200" i="1" kern="1200" dirty="0">
                <a:solidFill>
                  <a:schemeClr val="tx1"/>
                </a:solidFill>
                <a:latin typeface="+mn-lt"/>
                <a:ea typeface="+mn-ea"/>
                <a:cs typeface="+mn-cs"/>
              </a:rPr>
              <a:t> (Wes </a:t>
            </a:r>
            <a:r>
              <a:rPr lang="en-US" sz="1200" i="1" kern="1200" dirty="0" err="1">
                <a:solidFill>
                  <a:schemeClr val="tx1"/>
                </a:solidFill>
                <a:latin typeface="+mn-lt"/>
                <a:ea typeface="+mn-ea"/>
                <a:cs typeface="+mn-cs"/>
              </a:rPr>
              <a:t>Skiles</a:t>
            </a:r>
            <a:r>
              <a:rPr lang="en-US" sz="1200" i="1" kern="1200" dirty="0">
                <a:solidFill>
                  <a:schemeClr val="tx1"/>
                </a:solidFill>
                <a:latin typeface="+mn-lt"/>
                <a:ea typeface="+mn-ea"/>
                <a:cs typeface="+mn-cs"/>
              </a:rPr>
              <a:t>)</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FB6FDA2-89BD-497B-9608-77D7BDFDFF34}" type="slidenum">
              <a:rPr lang="en-US" smtClean="0"/>
              <a:t>66</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DPV checkout in Wakulla Basin: A diver nears the crescent shaped rim of the entrance to the spring. To his left the cliff drops directly to -130 feet depth </a:t>
            </a:r>
            <a:r>
              <a:rPr lang="en-US" sz="1200" i="1" kern="1200" dirty="0">
                <a:solidFill>
                  <a:schemeClr val="tx1"/>
                </a:solidFill>
                <a:latin typeface="+mn-lt"/>
                <a:ea typeface="+mn-ea"/>
                <a:cs typeface="+mn-cs"/>
              </a:rPr>
              <a:t>(Wes </a:t>
            </a:r>
            <a:r>
              <a:rPr lang="en-US" sz="1200" i="1" kern="1200" dirty="0" err="1">
                <a:solidFill>
                  <a:schemeClr val="tx1"/>
                </a:solidFill>
                <a:latin typeface="+mn-lt"/>
                <a:ea typeface="+mn-ea"/>
                <a:cs typeface="+mn-cs"/>
              </a:rPr>
              <a:t>Skiles</a:t>
            </a:r>
            <a:r>
              <a:rPr lang="en-US" sz="1200" i="1"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67</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Speed: because breathing gas is used 10 times faster at 300 feet than at the surface, we had to travel faster underwater to effectively carry out exploration. Diver Propulsion Vehicles (DPVs) were the answer. Top speeds of 6 kilometers/hour were possible with an unburdened vehicle.</a:t>
            </a:r>
            <a:r>
              <a:rPr lang="en-US" sz="1200" i="1" kern="1200" dirty="0">
                <a:solidFill>
                  <a:schemeClr val="tx1"/>
                </a:solidFill>
                <a:latin typeface="+mn-lt"/>
                <a:ea typeface="+mn-ea"/>
                <a:cs typeface="+mn-cs"/>
              </a:rPr>
              <a:t> (Pete </a:t>
            </a:r>
            <a:r>
              <a:rPr lang="en-US" sz="1200" i="1" kern="1200" dirty="0" err="1">
                <a:solidFill>
                  <a:schemeClr val="tx1"/>
                </a:solidFill>
                <a:latin typeface="+mn-lt"/>
                <a:ea typeface="+mn-ea"/>
                <a:cs typeface="+mn-cs"/>
              </a:rPr>
              <a:t>Scoones</a:t>
            </a:r>
            <a:r>
              <a:rPr lang="en-US" sz="1200" i="1" kern="1200" dirty="0">
                <a:solidFill>
                  <a:schemeClr val="tx1"/>
                </a:solidFill>
                <a:latin typeface="+mn-lt"/>
                <a:ea typeface="+mn-ea"/>
                <a:cs typeface="+mn-cs"/>
              </a:rPr>
              <a:t>)</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FB6FDA2-89BD-497B-9608-77D7BDFDFF34}" type="slidenum">
              <a:rPr lang="en-US" smtClean="0"/>
              <a:t>68</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British team member Rob Parker drives his DPV into Wakulla Springs. Equipped with nearly 1000 cubic feet of Helium-oxygen he departs on a 50-minute mission to explore the spring. He will then have to decompress for more than 10 hours.</a:t>
            </a:r>
            <a:r>
              <a:rPr lang="en-US" sz="1200" i="1" kern="1200" dirty="0">
                <a:solidFill>
                  <a:schemeClr val="tx1"/>
                </a:solidFill>
                <a:latin typeface="+mn-lt"/>
                <a:ea typeface="+mn-ea"/>
                <a:cs typeface="+mn-cs"/>
              </a:rPr>
              <a:t> (Paul </a:t>
            </a:r>
            <a:r>
              <a:rPr lang="en-US" sz="1200" i="1" kern="1200" dirty="0" err="1">
                <a:solidFill>
                  <a:schemeClr val="tx1"/>
                </a:solidFill>
                <a:latin typeface="+mn-lt"/>
                <a:ea typeface="+mn-ea"/>
                <a:cs typeface="+mn-cs"/>
              </a:rPr>
              <a:t>Heinerth</a:t>
            </a:r>
            <a:r>
              <a:rPr lang="en-US" sz="1200" i="1"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69</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Like knights of old (or characters from the James Bond movie </a:t>
            </a:r>
            <a:r>
              <a:rPr lang="en-US" sz="1200" kern="1200" dirty="0" err="1">
                <a:solidFill>
                  <a:schemeClr val="tx1"/>
                </a:solidFill>
                <a:latin typeface="+mn-lt"/>
                <a:ea typeface="+mn-ea"/>
                <a:cs typeface="+mn-cs"/>
              </a:rPr>
              <a:t>Thunderball</a:t>
            </a:r>
            <a:r>
              <a:rPr lang="en-US" sz="1200" kern="1200" dirty="0">
                <a:solidFill>
                  <a:schemeClr val="tx1"/>
                </a:solidFill>
                <a:latin typeface="+mn-lt"/>
                <a:ea typeface="+mn-ea"/>
                <a:cs typeface="+mn-cs"/>
              </a:rPr>
              <a:t>) a three-man exploration team heads for the entrance of Wakulla Spring. </a:t>
            </a:r>
            <a:r>
              <a:rPr lang="en-US" sz="1200" i="1" kern="1200" dirty="0">
                <a:solidFill>
                  <a:schemeClr val="tx1"/>
                </a:solidFill>
                <a:latin typeface="+mn-lt"/>
                <a:ea typeface="+mn-ea"/>
                <a:cs typeface="+mn-cs"/>
              </a:rPr>
              <a:t>(Leo Dickinson)</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70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a:solidFill>
                  <a:schemeClr val="tx1"/>
                </a:solidFill>
                <a:latin typeface="+mn-lt"/>
                <a:ea typeface="+mn-ea"/>
                <a:cs typeface="+mn-cs"/>
              </a:rPr>
              <a:t>(Gavin Newman)</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8</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A DPV diver is silhouetted against the entrance of Wakulla Spring. </a:t>
            </a:r>
            <a:r>
              <a:rPr lang="en-US" sz="1200" i="1" kern="1200" dirty="0">
                <a:solidFill>
                  <a:schemeClr val="tx1"/>
                </a:solidFill>
                <a:latin typeface="+mn-lt"/>
                <a:ea typeface="+mn-ea"/>
                <a:cs typeface="+mn-cs"/>
              </a:rPr>
              <a:t>(Bill\Stone)</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71</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Last sunlight for 12 hours: an exploration team descends towards the entrance of Wakulla Spring.</a:t>
            </a:r>
            <a:r>
              <a:rPr lang="en-US" sz="1200" i="1" kern="1200" dirty="0">
                <a:solidFill>
                  <a:schemeClr val="tx1"/>
                </a:solidFill>
                <a:latin typeface="+mn-lt"/>
                <a:ea typeface="+mn-ea"/>
                <a:cs typeface="+mn-cs"/>
              </a:rPr>
              <a:t> (Wes </a:t>
            </a:r>
            <a:r>
              <a:rPr lang="en-US" sz="1200" i="1" kern="1200" dirty="0" err="1">
                <a:solidFill>
                  <a:schemeClr val="tx1"/>
                </a:solidFill>
                <a:latin typeface="+mn-lt"/>
                <a:ea typeface="+mn-ea"/>
                <a:cs typeface="+mn-cs"/>
              </a:rPr>
              <a:t>Skiles</a:t>
            </a:r>
            <a:r>
              <a:rPr lang="en-US" sz="1200" i="1" kern="1200" dirty="0">
                <a:solidFill>
                  <a:schemeClr val="tx1"/>
                </a:solidFill>
                <a:latin typeface="+mn-lt"/>
                <a:ea typeface="+mn-ea"/>
                <a:cs typeface="+mn-cs"/>
              </a:rPr>
              <a:t>)</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FB6FDA2-89BD-497B-9608-77D7BDFDFF34}" type="slidenum">
              <a:rPr lang="en-US" smtClean="0"/>
              <a:t>72</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Descending into the gulf. An exploration team is dwarfed by the massive entrance of Wakulla Spring. The tunnel measures 160 feet wide by 130 feet tall at this point.</a:t>
            </a:r>
            <a:r>
              <a:rPr lang="en-US" sz="1200" i="1" kern="1200" dirty="0">
                <a:solidFill>
                  <a:schemeClr val="tx1"/>
                </a:solidFill>
                <a:latin typeface="+mn-lt"/>
                <a:ea typeface="+mn-ea"/>
                <a:cs typeface="+mn-cs"/>
              </a:rPr>
              <a:t> (Wes </a:t>
            </a:r>
            <a:r>
              <a:rPr lang="en-US" sz="1200" i="1" kern="1200" dirty="0" err="1">
                <a:solidFill>
                  <a:schemeClr val="tx1"/>
                </a:solidFill>
                <a:latin typeface="+mn-lt"/>
                <a:ea typeface="+mn-ea"/>
                <a:cs typeface="+mn-cs"/>
              </a:rPr>
              <a:t>Skiles</a:t>
            </a:r>
            <a:r>
              <a:rPr lang="en-US" sz="1200" i="1"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73</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a:solidFill>
                  <a:schemeClr val="tx1"/>
                </a:solidFill>
                <a:latin typeface="+mn-lt"/>
                <a:ea typeface="+mn-ea"/>
                <a:cs typeface="+mn-cs"/>
              </a:rPr>
              <a:t>(Wes </a:t>
            </a:r>
            <a:r>
              <a:rPr lang="en-US" sz="1200" i="1" kern="1200" dirty="0" err="1">
                <a:solidFill>
                  <a:schemeClr val="tx1"/>
                </a:solidFill>
                <a:latin typeface="+mn-lt"/>
                <a:ea typeface="+mn-ea"/>
                <a:cs typeface="+mn-cs"/>
              </a:rPr>
              <a:t>Skiles</a:t>
            </a:r>
            <a:r>
              <a:rPr lang="en-US" sz="1200" i="1"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74</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sand slope seen here begins at a flat bench on the north side of the basin at a depth of 30 feet and extends downward, at the angle of repose, to the entrance restriction at a depth of 190 feet, This photo was taken early in the expedition, prior to placement of the habitat. </a:t>
            </a:r>
            <a:r>
              <a:rPr lang="en-US" sz="1200" i="1" kern="1200" dirty="0">
                <a:solidFill>
                  <a:schemeClr val="tx1"/>
                </a:solidFill>
                <a:latin typeface="+mn-lt"/>
                <a:ea typeface="+mn-ea"/>
                <a:cs typeface="+mn-cs"/>
              </a:rPr>
              <a:t>(Wes </a:t>
            </a:r>
            <a:r>
              <a:rPr lang="en-US" sz="1200" i="1" kern="1200" dirty="0" err="1">
                <a:solidFill>
                  <a:schemeClr val="tx1"/>
                </a:solidFill>
                <a:latin typeface="+mn-lt"/>
                <a:ea typeface="+mn-ea"/>
                <a:cs typeface="+mn-cs"/>
              </a:rPr>
              <a:t>Skiles</a:t>
            </a:r>
            <a:r>
              <a:rPr lang="en-US" sz="1200" i="1"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75</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"Ascent from Inner Space": A support diver begins his ascent to the surface of Wakulla Spring after taking the habitat down to a depth of 20 meters in preparation for another deep exploration dive. Silhouetted around the ring of the habitat's pressurized dome are large capacity oxygen bottles used for later decompression. Pure oxygen was only used at depths above 10 meters; below 10 meters depth the use of pure oxygen can lead to convulsions and, if the diver were outside of the habitat, drowning. Strict safety policies were therefore implemented for marking and placement of all decompression gases. </a:t>
            </a:r>
            <a:r>
              <a:rPr lang="en-US" sz="1200" i="1" kern="1200" dirty="0">
                <a:solidFill>
                  <a:schemeClr val="tx1"/>
                </a:solidFill>
                <a:latin typeface="+mn-lt"/>
                <a:ea typeface="+mn-ea"/>
                <a:cs typeface="+mn-cs"/>
              </a:rPr>
              <a:t>(Noel Sloan)</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76</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Support divers leave the underwater habitat to place decompression </a:t>
            </a:r>
            <a:r>
              <a:rPr lang="en-US" sz="1200" kern="1200" dirty="0" err="1">
                <a:solidFill>
                  <a:schemeClr val="tx1"/>
                </a:solidFill>
                <a:latin typeface="+mn-lt"/>
                <a:ea typeface="+mn-ea"/>
                <a:cs typeface="+mn-cs"/>
              </a:rPr>
              <a:t>Nitrox</a:t>
            </a:r>
            <a:r>
              <a:rPr lang="en-US" sz="1200" kern="1200" dirty="0">
                <a:solidFill>
                  <a:schemeClr val="tx1"/>
                </a:solidFill>
                <a:latin typeface="+mn-lt"/>
                <a:ea typeface="+mn-ea"/>
                <a:cs typeface="+mn-cs"/>
              </a:rPr>
              <a:t> bottles at 130 feet depth, </a:t>
            </a:r>
            <a:r>
              <a:rPr lang="en-US" sz="1200" i="1" kern="1200" dirty="0">
                <a:solidFill>
                  <a:schemeClr val="tx1"/>
                </a:solidFill>
                <a:latin typeface="+mn-lt"/>
                <a:ea typeface="+mn-ea"/>
                <a:cs typeface="+mn-cs"/>
              </a:rPr>
              <a:t>(Gavin Newman)</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77</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Explorer Rob Parker drives his DPV past the waiting habitat for a mission to explore the furthest reaches of Wakulla Spring. </a:t>
            </a:r>
            <a:r>
              <a:rPr lang="en-US" sz="1200" i="1" kern="1200" dirty="0">
                <a:solidFill>
                  <a:schemeClr val="tx1"/>
                </a:solidFill>
                <a:latin typeface="+mn-lt"/>
                <a:ea typeface="+mn-ea"/>
                <a:cs typeface="+mn-cs"/>
              </a:rPr>
              <a:t>(Pete </a:t>
            </a:r>
            <a:r>
              <a:rPr lang="en-US" sz="1200" i="1" kern="1200" dirty="0" err="1">
                <a:solidFill>
                  <a:schemeClr val="tx1"/>
                </a:solidFill>
                <a:latin typeface="+mn-lt"/>
                <a:ea typeface="+mn-ea"/>
                <a:cs typeface="+mn-cs"/>
              </a:rPr>
              <a:t>Scoones</a:t>
            </a:r>
            <a:r>
              <a:rPr lang="en-US" sz="1200" i="1"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78</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Explorer Cometh:" Rob Parker, nearly hidden within his apparatus, drives into Wakulla Spring with eight Scuba tanks on his motorized sled. With more than 1000 cubic feet (29 cubic meters) of helium-oxygen breathing gas, he is equipped for a mission lasting up to 80 minutes at 100 meters depth. In the distance, the habitat awaits his return. He will be five hours, however, before his decompression schedule will safely allow him to ascend to the depth of the warm, dry pressurized chamber. </a:t>
            </a:r>
            <a:r>
              <a:rPr lang="en-US" sz="1200" i="1" kern="1200" dirty="0">
                <a:solidFill>
                  <a:schemeClr val="tx1"/>
                </a:solidFill>
                <a:latin typeface="+mn-lt"/>
                <a:ea typeface="+mn-ea"/>
                <a:cs typeface="+mn-cs"/>
              </a:rPr>
              <a:t>(Pete </a:t>
            </a:r>
            <a:r>
              <a:rPr lang="en-US" sz="1200" i="1" kern="1200" dirty="0" err="1">
                <a:solidFill>
                  <a:schemeClr val="tx1"/>
                </a:solidFill>
                <a:latin typeface="+mn-lt"/>
                <a:ea typeface="+mn-ea"/>
                <a:cs typeface="+mn-cs"/>
              </a:rPr>
              <a:t>Scoones</a:t>
            </a:r>
            <a:r>
              <a:rPr lang="en-US" sz="1200" i="1"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79</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a:solidFill>
                  <a:schemeClr val="tx1"/>
                </a:solidFill>
                <a:latin typeface="+mn-lt"/>
                <a:ea typeface="+mn-ea"/>
                <a:cs typeface="+mn-cs"/>
              </a:rPr>
              <a:t>(Pete </a:t>
            </a:r>
            <a:r>
              <a:rPr lang="en-US" sz="1200" i="1" kern="1200" dirty="0" err="1">
                <a:solidFill>
                  <a:schemeClr val="tx1"/>
                </a:solidFill>
                <a:latin typeface="+mn-lt"/>
                <a:ea typeface="+mn-ea"/>
                <a:cs typeface="+mn-cs"/>
              </a:rPr>
              <a:t>Scoones</a:t>
            </a:r>
            <a:r>
              <a:rPr lang="en-US" sz="1200" i="1"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80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An Anhinga silently glides through the mist at dawn near the diving tower at Wakulla Springs. The diving tower was used as the surface operations base during all dives which made use of the habitat.</a:t>
            </a:r>
            <a:r>
              <a:rPr lang="en-US" sz="1200" i="1" kern="1200" dirty="0">
                <a:solidFill>
                  <a:schemeClr val="tx1"/>
                </a:solidFill>
                <a:latin typeface="+mn-lt"/>
                <a:ea typeface="+mn-ea"/>
                <a:cs typeface="+mn-cs"/>
              </a:rPr>
              <a:t> (Bill Stone)</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9</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A three-man exploration team motors into Wakulla. In the distance, a curious crowd of visitors observes through a glass-bottom boat on the surface, 160 feet above; the habitat waits at -70 feet. This type of water clarity has made Wakulla legendary.</a:t>
            </a:r>
            <a:r>
              <a:rPr lang="en-US" sz="1200" i="1" kern="1200" dirty="0">
                <a:solidFill>
                  <a:schemeClr val="tx1"/>
                </a:solidFill>
                <a:latin typeface="+mn-lt"/>
                <a:ea typeface="+mn-ea"/>
                <a:cs typeface="+mn-cs"/>
              </a:rPr>
              <a:t> (Pete </a:t>
            </a:r>
            <a:r>
              <a:rPr lang="en-US" sz="1200" i="1" kern="1200" dirty="0" err="1">
                <a:solidFill>
                  <a:schemeClr val="tx1"/>
                </a:solidFill>
                <a:latin typeface="+mn-lt"/>
                <a:ea typeface="+mn-ea"/>
                <a:cs typeface="+mn-cs"/>
              </a:rPr>
              <a:t>Scoones</a:t>
            </a:r>
            <a:r>
              <a:rPr lang="en-US" sz="1200" i="1"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81</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"Through the entrance Restriction:" At a depth of 60 meters, the massive entrance of Wakulla Spring funnels down to this small 2x3 meter "doorway" through which all explorers must pass. When travelling at a speed of 6 kilometers per hour this became an interesting test of coordination and driving ability. All divers wore crash helmets, too, incidentally.</a:t>
            </a:r>
            <a:r>
              <a:rPr lang="en-US" sz="1200" i="1" kern="1200" dirty="0">
                <a:solidFill>
                  <a:schemeClr val="tx1"/>
                </a:solidFill>
                <a:latin typeface="+mn-lt"/>
                <a:ea typeface="+mn-ea"/>
                <a:cs typeface="+mn-cs"/>
              </a:rPr>
              <a:t> (Wes </a:t>
            </a:r>
            <a:r>
              <a:rPr lang="en-US" sz="1200" i="1" kern="1200" dirty="0" err="1">
                <a:solidFill>
                  <a:schemeClr val="tx1"/>
                </a:solidFill>
                <a:latin typeface="+mn-lt"/>
                <a:ea typeface="+mn-ea"/>
                <a:cs typeface="+mn-cs"/>
              </a:rPr>
              <a:t>Skiles</a:t>
            </a:r>
            <a:r>
              <a:rPr lang="en-US" sz="1200" i="1" kern="1200" dirty="0">
                <a:solidFill>
                  <a:schemeClr val="tx1"/>
                </a:solidFill>
                <a:latin typeface="+mn-lt"/>
                <a:ea typeface="+mn-ea"/>
                <a:cs typeface="+mn-cs"/>
              </a:rPr>
              <a:t>)</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FB6FDA2-89BD-497B-9608-77D7BDFDFF34}" type="slidenum">
              <a:rPr lang="en-US" smtClean="0"/>
              <a:t>82</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Exploration team negotiates the entrance restriction to Wakulla Springs. </a:t>
            </a:r>
            <a:r>
              <a:rPr lang="en-US" sz="1200" i="1" kern="1200" dirty="0">
                <a:solidFill>
                  <a:schemeClr val="tx1"/>
                </a:solidFill>
                <a:latin typeface="+mn-lt"/>
                <a:ea typeface="+mn-ea"/>
                <a:cs typeface="+mn-cs"/>
              </a:rPr>
              <a:t>(Wes </a:t>
            </a:r>
            <a:r>
              <a:rPr lang="en-US" sz="1200" i="1" kern="1200" dirty="0" err="1">
                <a:solidFill>
                  <a:schemeClr val="tx1"/>
                </a:solidFill>
                <a:latin typeface="+mn-lt"/>
                <a:ea typeface="+mn-ea"/>
                <a:cs typeface="+mn-cs"/>
              </a:rPr>
              <a:t>Skiles</a:t>
            </a:r>
            <a:r>
              <a:rPr lang="en-US" sz="1200" i="1" kern="1200" dirty="0">
                <a:solidFill>
                  <a:schemeClr val="tx1"/>
                </a:solidFill>
                <a:latin typeface="+mn-lt"/>
                <a:ea typeface="+mn-ea"/>
                <a:cs typeface="+mn-cs"/>
              </a:rPr>
              <a:t>)</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FB6FDA2-89BD-497B-9608-77D7BDFDFF34}" type="slidenum">
              <a:rPr lang="en-US" smtClean="0"/>
              <a:t>83</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Down to business: an exploration team nears the Grand Canyon, 500 feet from the entrance at 240 feet depth.</a:t>
            </a:r>
            <a:r>
              <a:rPr lang="en-US" sz="1200" i="1" kern="1200" dirty="0">
                <a:solidFill>
                  <a:schemeClr val="tx1"/>
                </a:solidFill>
                <a:latin typeface="+mn-lt"/>
                <a:ea typeface="+mn-ea"/>
                <a:cs typeface="+mn-cs"/>
              </a:rPr>
              <a:t> (Wes </a:t>
            </a:r>
            <a:r>
              <a:rPr lang="en-US" sz="1200" i="1" kern="1200" dirty="0" err="1">
                <a:solidFill>
                  <a:schemeClr val="tx1"/>
                </a:solidFill>
                <a:latin typeface="+mn-lt"/>
                <a:ea typeface="+mn-ea"/>
                <a:cs typeface="+mn-cs"/>
              </a:rPr>
              <a:t>Skiles</a:t>
            </a:r>
            <a:r>
              <a:rPr lang="en-US" sz="1200" i="1"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84</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An exploration team 600 feet from the entrance of Wakulla Spring descends into the massive "Grand Canyon:" – a section of tunnel measuring 110 feet wide by 180 feet high. The roof of the passage comes to within 60 feet of the surface in this location – a giant “dome" extends above the divers. In the distance the far wall of the dome is seen descending to a depth of 270 feet where "A-Tunnel", and the main route into Wakulla Spring, continues. </a:t>
            </a:r>
            <a:r>
              <a:rPr lang="en-US" sz="1200" i="1" kern="1200" dirty="0">
                <a:solidFill>
                  <a:schemeClr val="tx1"/>
                </a:solidFill>
                <a:latin typeface="+mn-lt"/>
                <a:ea typeface="+mn-ea"/>
                <a:cs typeface="+mn-cs"/>
              </a:rPr>
              <a:t>(Wes </a:t>
            </a:r>
            <a:r>
              <a:rPr lang="en-US" sz="1200" i="1" kern="1200" dirty="0" err="1">
                <a:solidFill>
                  <a:schemeClr val="tx1"/>
                </a:solidFill>
                <a:latin typeface="+mn-lt"/>
                <a:ea typeface="+mn-ea"/>
                <a:cs typeface="+mn-cs"/>
              </a:rPr>
              <a:t>Skiles</a:t>
            </a:r>
            <a:r>
              <a:rPr lang="en-US" sz="1200" i="1" kern="1200" dirty="0">
                <a:solidFill>
                  <a:schemeClr val="tx1"/>
                </a:solidFill>
                <a:latin typeface="+mn-lt"/>
                <a:ea typeface="+mn-ea"/>
                <a:cs typeface="+mn-cs"/>
              </a:rPr>
              <a:t> photo)</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FB6FDA2-89BD-497B-9608-77D7BDFDFF34}" type="slidenum">
              <a:rPr lang="en-US" smtClean="0"/>
              <a:t>85</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latin typeface="+mn-lt"/>
                <a:ea typeface="+mn-ea"/>
                <a:cs typeface="+mn-cs"/>
              </a:rPr>
              <a:t>(Wes </a:t>
            </a:r>
            <a:r>
              <a:rPr lang="en-US" sz="1200" i="1" kern="1200" dirty="0" err="1">
                <a:solidFill>
                  <a:schemeClr val="tx1"/>
                </a:solidFill>
                <a:latin typeface="+mn-lt"/>
                <a:ea typeface="+mn-ea"/>
                <a:cs typeface="+mn-cs"/>
              </a:rPr>
              <a:t>Skiles</a:t>
            </a:r>
            <a:r>
              <a:rPr lang="en-US" sz="1200" i="1" kern="1200" dirty="0">
                <a:solidFill>
                  <a:schemeClr val="tx1"/>
                </a:solidFill>
                <a:latin typeface="+mn-lt"/>
                <a:ea typeface="+mn-ea"/>
                <a:cs typeface="+mn-cs"/>
              </a:rPr>
              <a:t> photo)</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FB6FDA2-89BD-497B-9608-77D7BDFDFF34}" type="slidenum">
              <a:rPr lang="en-US" smtClean="0"/>
              <a:t>86</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"Journey Into the Unknown:" Two divers ride their diver propulsion vehicles into "A-Tunnel" -- the main passage of Wakulla Spring -- </a:t>
            </a:r>
            <a:r>
              <a:rPr lang="en-US" sz="1200" kern="1200" dirty="0" err="1">
                <a:solidFill>
                  <a:schemeClr val="tx1"/>
                </a:solidFill>
                <a:latin typeface="+mn-lt"/>
                <a:ea typeface="+mn-ea"/>
                <a:cs typeface="+mn-cs"/>
              </a:rPr>
              <a:t>enroute</a:t>
            </a:r>
            <a:r>
              <a:rPr lang="en-US" sz="1200" kern="1200" dirty="0">
                <a:solidFill>
                  <a:schemeClr val="tx1"/>
                </a:solidFill>
                <a:latin typeface="+mn-lt"/>
                <a:ea typeface="+mn-ea"/>
                <a:cs typeface="+mn-cs"/>
              </a:rPr>
              <a:t> to the frontier. This section of the cave, at a depth of 260 feet and 800 feet from the entrance, was traversed by more than 50 exploration and science diving teams during the project ... a measure of the success in making what was once extremely remote and deep... now routine.</a:t>
            </a:r>
            <a:r>
              <a:rPr lang="en-US" sz="1200" i="1" kern="1200" dirty="0">
                <a:solidFill>
                  <a:schemeClr val="tx1"/>
                </a:solidFill>
                <a:latin typeface="+mn-lt"/>
                <a:ea typeface="+mn-ea"/>
                <a:cs typeface="+mn-cs"/>
              </a:rPr>
              <a:t> (Wes </a:t>
            </a:r>
            <a:r>
              <a:rPr lang="en-US" sz="1200" i="1" kern="1200" dirty="0" err="1">
                <a:solidFill>
                  <a:schemeClr val="tx1"/>
                </a:solidFill>
                <a:latin typeface="+mn-lt"/>
                <a:ea typeface="+mn-ea"/>
                <a:cs typeface="+mn-cs"/>
              </a:rPr>
              <a:t>Skiles</a:t>
            </a:r>
            <a:r>
              <a:rPr lang="en-US" sz="1200" i="1"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87</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An exploration diving team drives through the meandering maze of C-Tunnel at a depth of 300 feet, 1200 feet from the entrance to Wakulla Spring.</a:t>
            </a:r>
            <a:r>
              <a:rPr lang="en-US" sz="1200" i="1" kern="1200" dirty="0">
                <a:solidFill>
                  <a:schemeClr val="tx1"/>
                </a:solidFill>
                <a:latin typeface="+mn-lt"/>
                <a:ea typeface="+mn-ea"/>
                <a:cs typeface="+mn-cs"/>
              </a:rPr>
              <a:t> (Bill Stone photo)</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88</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Even with 60-foot visibility, a diving team rarely saw more than one wall of A-Tunnel, which typically measured 100 foot wide by 40 foot in height. Consequently, there was a true sense of "flight" when viewing one's partner riding his DPV through the crystal clear void. </a:t>
            </a:r>
            <a:r>
              <a:rPr lang="en-US" sz="1200" i="1" kern="1200" dirty="0">
                <a:solidFill>
                  <a:schemeClr val="tx1"/>
                </a:solidFill>
                <a:latin typeface="+mn-lt"/>
                <a:ea typeface="+mn-ea"/>
                <a:cs typeface="+mn-cs"/>
              </a:rPr>
              <a:t>(Wes </a:t>
            </a:r>
            <a:r>
              <a:rPr lang="en-US" sz="1200" i="1" kern="1200" dirty="0" err="1">
                <a:solidFill>
                  <a:schemeClr val="tx1"/>
                </a:solidFill>
                <a:latin typeface="+mn-lt"/>
                <a:ea typeface="+mn-ea"/>
                <a:cs typeface="+mn-cs"/>
              </a:rPr>
              <a:t>Skiles</a:t>
            </a:r>
            <a:r>
              <a:rPr lang="en-US" sz="1200" i="1" kern="1200" dirty="0">
                <a:solidFill>
                  <a:schemeClr val="tx1"/>
                </a:solidFill>
                <a:latin typeface="+mn-lt"/>
                <a:ea typeface="+mn-ea"/>
                <a:cs typeface="+mn-cs"/>
              </a:rPr>
              <a:t>)</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FB6FDA2-89BD-497B-9608-77D7BDFDFF34}" type="slidenum">
              <a:rPr lang="en-US" smtClean="0"/>
              <a:t>89</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Rob Parker returns to the habitat following a 50 minute journey into the unknown. </a:t>
            </a:r>
            <a:r>
              <a:rPr lang="en-US" sz="1200" i="1" kern="1200" dirty="0">
                <a:solidFill>
                  <a:schemeClr val="tx1"/>
                </a:solidFill>
                <a:latin typeface="+mn-lt"/>
                <a:ea typeface="+mn-ea"/>
                <a:cs typeface="+mn-cs"/>
              </a:rPr>
              <a:t>(Pete </a:t>
            </a:r>
            <a:r>
              <a:rPr lang="en-US" sz="1200" i="1" kern="1200" dirty="0" err="1">
                <a:solidFill>
                  <a:schemeClr val="tx1"/>
                </a:solidFill>
                <a:latin typeface="+mn-lt"/>
                <a:ea typeface="+mn-ea"/>
                <a:cs typeface="+mn-cs"/>
              </a:rPr>
              <a:t>Scoones</a:t>
            </a:r>
            <a:r>
              <a:rPr lang="en-US" sz="1200" i="1"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90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On the banks of the Wakulla River and Anhinga spreads its wings to dry. </a:t>
            </a:r>
            <a:r>
              <a:rPr lang="en-US" sz="1200" i="1" kern="1200" dirty="0">
                <a:solidFill>
                  <a:schemeClr val="tx1"/>
                </a:solidFill>
                <a:latin typeface="+mn-lt"/>
                <a:ea typeface="+mn-ea"/>
                <a:cs typeface="+mn-cs"/>
              </a:rPr>
              <a:t>(Gavin Newman)</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10</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"Homeward Bound:" Explorer Rob Parker drives his underwater vehicle towards the habitat following a 50- minute mission into Wakulla Spring. During their dive they explored and mapped 700 feet of new passages at a depth of 310 feet. Their total distance from the entrance was 2600 feet in B-Tunnel. On subsequent missions a distance of 4,176 feet was reached in this tunnel, Before he can ascend safely, Parker must decompress for more than 10 hours.</a:t>
            </a:r>
            <a:r>
              <a:rPr lang="en-US" sz="1200" i="1" kern="1200" dirty="0">
                <a:solidFill>
                  <a:schemeClr val="tx1"/>
                </a:solidFill>
                <a:latin typeface="+mn-lt"/>
                <a:ea typeface="+mn-ea"/>
                <a:cs typeface="+mn-cs"/>
              </a:rPr>
              <a:t> (Pete </a:t>
            </a:r>
            <a:r>
              <a:rPr lang="en-US" sz="1200" i="1" kern="1200" dirty="0" err="1">
                <a:solidFill>
                  <a:schemeClr val="tx1"/>
                </a:solidFill>
                <a:latin typeface="+mn-lt"/>
                <a:ea typeface="+mn-ea"/>
                <a:cs typeface="+mn-cs"/>
              </a:rPr>
              <a:t>Scoones</a:t>
            </a:r>
            <a:r>
              <a:rPr lang="en-US" sz="1200" i="1" kern="1200" dirty="0">
                <a:solidFill>
                  <a:schemeClr val="tx1"/>
                </a:solidFill>
                <a:latin typeface="+mn-lt"/>
                <a:ea typeface="+mn-ea"/>
                <a:cs typeface="+mn-cs"/>
              </a:rPr>
              <a:t>)</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91</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“Drive-in Restaurant:” DPVs are parked outside the habitat while the exploration team relaxes in comfort during the final 10 hours of decompression. </a:t>
            </a:r>
            <a:r>
              <a:rPr lang="en-US" sz="1200" i="1" kern="1200" dirty="0">
                <a:solidFill>
                  <a:schemeClr val="tx1"/>
                </a:solidFill>
                <a:latin typeface="+mn-lt"/>
                <a:ea typeface="+mn-ea"/>
                <a:cs typeface="+mn-cs"/>
              </a:rPr>
              <a:t>(Wes </a:t>
            </a:r>
            <a:r>
              <a:rPr lang="en-US" sz="1200" i="1" kern="1200" dirty="0" err="1">
                <a:solidFill>
                  <a:schemeClr val="tx1"/>
                </a:solidFill>
                <a:latin typeface="+mn-lt"/>
                <a:ea typeface="+mn-ea"/>
                <a:cs typeface="+mn-cs"/>
              </a:rPr>
              <a:t>Skiles</a:t>
            </a:r>
            <a:r>
              <a:rPr lang="en-US" sz="1200" i="1"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92</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“Alligator View of the Habitat:” Inside the comfort of the underwater habitat Paul </a:t>
            </a:r>
            <a:r>
              <a:rPr lang="en-US" sz="1200" kern="1200" dirty="0" err="1">
                <a:solidFill>
                  <a:schemeClr val="tx1"/>
                </a:solidFill>
                <a:latin typeface="+mn-lt"/>
                <a:ea typeface="+mn-ea"/>
                <a:cs typeface="+mn-cs"/>
              </a:rPr>
              <a:t>DeLoach</a:t>
            </a:r>
            <a:r>
              <a:rPr lang="en-US" sz="1200" kern="1200" dirty="0">
                <a:solidFill>
                  <a:schemeClr val="tx1"/>
                </a:solidFill>
                <a:latin typeface="+mn-lt"/>
                <a:ea typeface="+mn-ea"/>
                <a:cs typeface="+mn-cs"/>
              </a:rPr>
              <a:t> (left) and </a:t>
            </a:r>
            <a:r>
              <a:rPr lang="en-US" sz="1200" kern="1200" dirty="0" err="1">
                <a:solidFill>
                  <a:schemeClr val="tx1"/>
                </a:solidFill>
                <a:latin typeface="+mn-lt"/>
                <a:ea typeface="+mn-ea"/>
                <a:cs typeface="+mn-cs"/>
              </a:rPr>
              <a:t>Sheck</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Exley</a:t>
            </a:r>
            <a:r>
              <a:rPr lang="en-US" sz="1200" kern="1200" dirty="0">
                <a:solidFill>
                  <a:schemeClr val="tx1"/>
                </a:solidFill>
                <a:latin typeface="+mn-lt"/>
                <a:ea typeface="+mn-ea"/>
                <a:cs typeface="+mn-cs"/>
              </a:rPr>
              <a:t> bide their time decompressing before they can safely surface some 8 hours later. Five months after this photo was taken </a:t>
            </a:r>
            <a:r>
              <a:rPr lang="en-US" sz="1200" kern="1200" dirty="0" err="1">
                <a:solidFill>
                  <a:schemeClr val="tx1"/>
                </a:solidFill>
                <a:latin typeface="+mn-lt"/>
                <a:ea typeface="+mn-ea"/>
                <a:cs typeface="+mn-cs"/>
              </a:rPr>
              <a:t>Exley</a:t>
            </a:r>
            <a:r>
              <a:rPr lang="en-US" sz="1200" kern="1200" dirty="0">
                <a:solidFill>
                  <a:schemeClr val="tx1"/>
                </a:solidFill>
                <a:latin typeface="+mn-lt"/>
                <a:ea typeface="+mn-ea"/>
                <a:cs typeface="+mn-cs"/>
              </a:rPr>
              <a:t> descended to a world record depth of 238 meters in Mexico's </a:t>
            </a:r>
            <a:r>
              <a:rPr lang="en-US" sz="1200" kern="1200" dirty="0" err="1">
                <a:solidFill>
                  <a:schemeClr val="tx1"/>
                </a:solidFill>
                <a:latin typeface="+mn-lt"/>
                <a:ea typeface="+mn-ea"/>
                <a:cs typeface="+mn-cs"/>
              </a:rPr>
              <a:t>Nacimiento</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Mante</a:t>
            </a:r>
            <a:r>
              <a:rPr lang="en-US" sz="1200" kern="1200" dirty="0">
                <a:solidFill>
                  <a:schemeClr val="tx1"/>
                </a:solidFill>
                <a:latin typeface="+mn-lt"/>
                <a:ea typeface="+mn-ea"/>
                <a:cs typeface="+mn-cs"/>
              </a:rPr>
              <a:t> using techniques developed during the Wakulla Project. At Wakulla Spring, the deepest point recorded was in excess of 110 meters. This, however, was at a distance of more than a kilometer from the entrance to the spring. The </a:t>
            </a:r>
            <a:r>
              <a:rPr lang="en-US" sz="1200" kern="1200" dirty="0" err="1">
                <a:solidFill>
                  <a:schemeClr val="tx1"/>
                </a:solidFill>
                <a:latin typeface="+mn-lt"/>
                <a:ea typeface="+mn-ea"/>
                <a:cs typeface="+mn-cs"/>
              </a:rPr>
              <a:t>Nacimiento</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Mante</a:t>
            </a:r>
            <a:r>
              <a:rPr lang="en-US" sz="1200" kern="1200" dirty="0">
                <a:solidFill>
                  <a:schemeClr val="tx1"/>
                </a:solidFill>
                <a:latin typeface="+mn-lt"/>
                <a:ea typeface="+mn-ea"/>
                <a:cs typeface="+mn-cs"/>
              </a:rPr>
              <a:t> is a vertical shaft which descends, not unlike the Fountain de </a:t>
            </a:r>
            <a:r>
              <a:rPr lang="en-US" sz="1200" kern="1200" dirty="0" err="1">
                <a:solidFill>
                  <a:schemeClr val="tx1"/>
                </a:solidFill>
                <a:latin typeface="+mn-lt"/>
                <a:ea typeface="+mn-ea"/>
                <a:cs typeface="+mn-cs"/>
              </a:rPr>
              <a:t>Vaucluse</a:t>
            </a:r>
            <a:r>
              <a:rPr lang="en-US" sz="1200" kern="1200" dirty="0">
                <a:solidFill>
                  <a:schemeClr val="tx1"/>
                </a:solidFill>
                <a:latin typeface="+mn-lt"/>
                <a:ea typeface="+mn-ea"/>
                <a:cs typeface="+mn-cs"/>
              </a:rPr>
              <a:t>, directly below the entrance. </a:t>
            </a:r>
            <a:r>
              <a:rPr lang="en-US" sz="1200" i="1" kern="1200" dirty="0">
                <a:solidFill>
                  <a:schemeClr val="tx1"/>
                </a:solidFill>
                <a:latin typeface="+mn-lt"/>
                <a:ea typeface="+mn-ea"/>
                <a:cs typeface="+mn-cs"/>
              </a:rPr>
              <a:t>(Wes </a:t>
            </a:r>
            <a:r>
              <a:rPr lang="en-US" sz="1200" i="1" kern="1200" dirty="0" err="1">
                <a:solidFill>
                  <a:schemeClr val="tx1"/>
                </a:solidFill>
                <a:latin typeface="+mn-lt"/>
                <a:ea typeface="+mn-ea"/>
                <a:cs typeface="+mn-cs"/>
              </a:rPr>
              <a:t>Skiles</a:t>
            </a:r>
            <a:r>
              <a:rPr lang="en-US" sz="1200" i="1"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93</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Parker enters the habitat through the pie-shaped entry deck. Tanks were generally stowed on the 5-inch ring beam outside the dome after doffing equipment. The small orange tank on Parker’s right side is a compressed air inflator bottle: inflating his </a:t>
            </a:r>
            <a:r>
              <a:rPr lang="en-US" sz="1200" kern="1200" dirty="0" err="1">
                <a:solidFill>
                  <a:schemeClr val="tx1"/>
                </a:solidFill>
                <a:latin typeface="+mn-lt"/>
                <a:ea typeface="+mn-ea"/>
                <a:cs typeface="+mn-cs"/>
              </a:rPr>
              <a:t>drysuit</a:t>
            </a:r>
            <a:r>
              <a:rPr lang="en-US" sz="1200" kern="1200" dirty="0">
                <a:solidFill>
                  <a:schemeClr val="tx1"/>
                </a:solidFill>
                <a:latin typeface="+mn-lt"/>
                <a:ea typeface="+mn-ea"/>
                <a:cs typeface="+mn-cs"/>
              </a:rPr>
              <a:t> with the helium-oxygen mixture used for breathing would lead to rapid body heat loss, and possibly hypothermia prior to reaching the habitat </a:t>
            </a:r>
            <a:r>
              <a:rPr lang="en-US" sz="1200" i="1" kern="1200" dirty="0">
                <a:solidFill>
                  <a:schemeClr val="tx1"/>
                </a:solidFill>
                <a:latin typeface="+mn-lt"/>
                <a:ea typeface="+mn-ea"/>
                <a:cs typeface="+mn-cs"/>
              </a:rPr>
              <a:t>(Bill Stone)</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94</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Divers Paul </a:t>
            </a:r>
            <a:r>
              <a:rPr lang="en-US" sz="1200" kern="1200" dirty="0" err="1">
                <a:solidFill>
                  <a:schemeClr val="tx1"/>
                </a:solidFill>
                <a:latin typeface="+mn-lt"/>
                <a:ea typeface="+mn-ea"/>
                <a:cs typeface="+mn-cs"/>
              </a:rPr>
              <a:t>Heinerth</a:t>
            </a:r>
            <a:r>
              <a:rPr lang="en-US" sz="1200" kern="1200" dirty="0">
                <a:solidFill>
                  <a:schemeClr val="tx1"/>
                </a:solidFill>
                <a:latin typeface="+mn-lt"/>
                <a:ea typeface="+mn-ea"/>
                <a:cs typeface="+mn-cs"/>
              </a:rPr>
              <a:t> and Tom Morris check their decompression schedules inside the habitat following a stunning exploration to 4,176 feet from the entrance at 320 feet depth in “B-Tunnel.” </a:t>
            </a:r>
            <a:r>
              <a:rPr lang="en-US" sz="1200" i="1" kern="1200" dirty="0">
                <a:solidFill>
                  <a:schemeClr val="tx1"/>
                </a:solidFill>
                <a:latin typeface="+mn-lt"/>
                <a:ea typeface="+mn-ea"/>
                <a:cs typeface="+mn-cs"/>
              </a:rPr>
              <a:t>(Bill Stone)</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95</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Tom Morris following the 4,176 foot mission: “Yes, I am very happy to be in the habitat!” The habitat was equipped with two telephones (including long-distance service) and had a surface shuttle (a pressurized canister) which was used to deliver dinner at -60 feet on a daily basis. The favorite meal: steak and muffins. </a:t>
            </a:r>
            <a:r>
              <a:rPr lang="en-US" sz="1200" i="1" kern="1200" dirty="0">
                <a:solidFill>
                  <a:schemeClr val="tx1"/>
                </a:solidFill>
                <a:latin typeface="+mn-lt"/>
                <a:ea typeface="+mn-ea"/>
                <a:cs typeface="+mn-cs"/>
              </a:rPr>
              <a:t>(Bill Stone)</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96</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Bill Stone mans the surface support post on the second level of the diving tower. Two telephones were available for redundancy. One consisted of a “ring-down" closed circuit system; the second included a direct dial conference line which could be used to make long distance calls from the habitat.</a:t>
            </a:r>
            <a:r>
              <a:rPr lang="en-US" sz="1200" i="1" kern="1200" dirty="0">
                <a:solidFill>
                  <a:schemeClr val="tx1"/>
                </a:solidFill>
                <a:latin typeface="+mn-lt"/>
                <a:ea typeface="+mn-ea"/>
                <a:cs typeface="+mn-cs"/>
              </a:rPr>
              <a:t> (Edward </a:t>
            </a:r>
            <a:r>
              <a:rPr lang="en-US" sz="1200" i="1" kern="1200" dirty="0" err="1">
                <a:solidFill>
                  <a:schemeClr val="tx1"/>
                </a:solidFill>
                <a:latin typeface="+mn-lt"/>
                <a:ea typeface="+mn-ea"/>
                <a:cs typeface="+mn-cs"/>
              </a:rPr>
              <a:t>Sheffe</a:t>
            </a:r>
            <a:r>
              <a:rPr lang="en-US" sz="1200" i="1"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97</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Wes </a:t>
            </a:r>
            <a:r>
              <a:rPr lang="en-US" sz="1200" kern="1200" dirty="0" err="1">
                <a:solidFill>
                  <a:schemeClr val="tx1"/>
                </a:solidFill>
                <a:latin typeface="+mn-lt"/>
                <a:ea typeface="+mn-ea"/>
                <a:cs typeface="+mn-cs"/>
              </a:rPr>
              <a:t>Skiles</a:t>
            </a:r>
            <a:r>
              <a:rPr lang="en-US" sz="1200" kern="1200" dirty="0">
                <a:solidFill>
                  <a:schemeClr val="tx1"/>
                </a:solidFill>
                <a:latin typeface="+mn-lt"/>
                <a:ea typeface="+mn-ea"/>
                <a:cs typeface="+mn-cs"/>
              </a:rPr>
              <a:t>, Rob Parker and Brad </a:t>
            </a:r>
            <a:r>
              <a:rPr lang="en-US" sz="1200" kern="1200" dirty="0" err="1">
                <a:solidFill>
                  <a:schemeClr val="tx1"/>
                </a:solidFill>
                <a:latin typeface="+mn-lt"/>
                <a:ea typeface="+mn-ea"/>
                <a:cs typeface="+mn-cs"/>
              </a:rPr>
              <a:t>Pecel</a:t>
            </a:r>
            <a:r>
              <a:rPr lang="en-US" sz="1200" kern="1200" dirty="0">
                <a:solidFill>
                  <a:schemeClr val="tx1"/>
                </a:solidFill>
                <a:latin typeface="+mn-lt"/>
                <a:ea typeface="+mn-ea"/>
                <a:cs typeface="+mn-cs"/>
              </a:rPr>
              <a:t> relax in the habitat at -60 feet following a 50-minute dive to 2,600 feet penetration in B-Tunnel </a:t>
            </a:r>
            <a:r>
              <a:rPr lang="en-US" sz="1200" i="1" kern="1200" dirty="0">
                <a:solidFill>
                  <a:schemeClr val="tx1"/>
                </a:solidFill>
                <a:latin typeface="+mn-lt"/>
                <a:ea typeface="+mn-ea"/>
                <a:cs typeface="+mn-cs"/>
              </a:rPr>
              <a:t>(Bill Stone)</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98</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Tom Morris and Paul </a:t>
            </a:r>
            <a:r>
              <a:rPr lang="en-US" sz="1200" kern="1200" dirty="0" err="1">
                <a:solidFill>
                  <a:schemeClr val="tx1"/>
                </a:solidFill>
                <a:latin typeface="+mn-lt"/>
                <a:ea typeface="+mn-ea"/>
                <a:cs typeface="+mn-cs"/>
              </a:rPr>
              <a:t>Heinerth</a:t>
            </a:r>
            <a:r>
              <a:rPr lang="en-US" sz="1200" kern="1200" dirty="0">
                <a:solidFill>
                  <a:schemeClr val="tx1"/>
                </a:solidFill>
                <a:latin typeface="+mn-lt"/>
                <a:ea typeface="+mn-ea"/>
                <a:cs typeface="+mn-cs"/>
              </a:rPr>
              <a:t> following the longest dive of the expedition: to 4,176 feet in B-Tunnel. Together with Wes </a:t>
            </a:r>
            <a:r>
              <a:rPr lang="en-US" sz="1200" kern="1200" dirty="0" err="1">
                <a:solidFill>
                  <a:schemeClr val="tx1"/>
                </a:solidFill>
                <a:latin typeface="+mn-lt"/>
                <a:ea typeface="+mn-ea"/>
                <a:cs typeface="+mn-cs"/>
              </a:rPr>
              <a:t>Skiles</a:t>
            </a:r>
            <a:r>
              <a:rPr lang="en-US" sz="1200" kern="1200" dirty="0">
                <a:solidFill>
                  <a:schemeClr val="tx1"/>
                </a:solidFill>
                <a:latin typeface="+mn-lt"/>
                <a:ea typeface="+mn-ea"/>
                <a:cs typeface="+mn-cs"/>
              </a:rPr>
              <a:t>, this team discovered what is presently the deepest known tunnel in Wakulla: -360 feet at the base of the “Pyramid Room", near the end of B-Tunnel. </a:t>
            </a:r>
            <a:r>
              <a:rPr lang="en-US" sz="1200" i="1" kern="1200" dirty="0">
                <a:solidFill>
                  <a:schemeClr val="tx1"/>
                </a:solidFill>
                <a:latin typeface="+mn-lt"/>
                <a:ea typeface="+mn-ea"/>
                <a:cs typeface="+mn-cs"/>
              </a:rPr>
              <a:t>(Bill Stone)</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99</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face of a happy man: Morris, glad to be in the habitat, following an 81-minute mission into B-Tunnel. The decompression for this dive was 10 hours.</a:t>
            </a:r>
            <a:r>
              <a:rPr lang="en-US" sz="1200" i="1" kern="1200" dirty="0">
                <a:solidFill>
                  <a:schemeClr val="tx1"/>
                </a:solidFill>
                <a:latin typeface="+mn-lt"/>
                <a:ea typeface="+mn-ea"/>
                <a:cs typeface="+mn-cs"/>
              </a:rPr>
              <a:t> (Bill Stone)</a:t>
            </a:r>
            <a:endParaRPr lang="en-US" dirty="0"/>
          </a:p>
        </p:txBody>
      </p:sp>
      <p:sp>
        <p:nvSpPr>
          <p:cNvPr id="4" name="Slide Number Placeholder 3"/>
          <p:cNvSpPr>
            <a:spLocks noGrp="1"/>
          </p:cNvSpPr>
          <p:nvPr>
            <p:ph type="sldNum" sz="quarter" idx="10"/>
          </p:nvPr>
        </p:nvSpPr>
        <p:spPr/>
        <p:txBody>
          <a:bodyPr/>
          <a:lstStyle/>
          <a:p>
            <a:fld id="{7FB6FDA2-89BD-497B-9608-77D7BDFDFF34}" type="slidenum">
              <a:rPr lang="en-US" smtClean="0"/>
              <a:t>100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6"/>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726A1B7-BF94-4C6F-956F-6933587E99D7}" type="datetimeFigureOut">
              <a:rPr lang="en-US" smtClean="0"/>
              <a:t>2/13/2021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95C7C6-D24B-43FC-A5F8-19DB19B6D7E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26A1B7-BF94-4C6F-956F-6933587E99D7}" type="datetimeFigureOut">
              <a:rPr lang="en-US" smtClean="0"/>
              <a:t>2/13/2021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95C7C6-D24B-43FC-A5F8-19DB19B6D7E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90335" y="274639"/>
            <a:ext cx="2603897"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8644" y="274639"/>
            <a:ext cx="7640241"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26A1B7-BF94-4C6F-956F-6933587E99D7}" type="datetimeFigureOut">
              <a:rPr lang="en-US" smtClean="0"/>
              <a:t>2/13/2021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95C7C6-D24B-43FC-A5F8-19DB19B6D7E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26A1B7-BF94-4C6F-956F-6933587E99D7}" type="datetimeFigureOut">
              <a:rPr lang="en-US" smtClean="0"/>
              <a:t>2/13/2021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95C7C6-D24B-43FC-A5F8-19DB19B6D7E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01"/>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26A1B7-BF94-4C6F-956F-6933587E99D7}" type="datetimeFigureOut">
              <a:rPr lang="en-US" smtClean="0"/>
              <a:t>2/13/2021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95C7C6-D24B-43FC-A5F8-19DB19B6D7E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350" y="1600201"/>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29225" y="1600201"/>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726A1B7-BF94-4C6F-956F-6933587E99D7}" type="datetimeFigureOut">
              <a:rPr lang="en-US" smtClean="0"/>
              <a:t>2/13/2021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95C7C6-D24B-43FC-A5F8-19DB19B6D7E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5654"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5654"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726A1B7-BF94-4C6F-956F-6933587E99D7}" type="datetimeFigureOut">
              <a:rPr lang="en-US" smtClean="0"/>
              <a:t>2/13/2021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95C7C6-D24B-43FC-A5F8-19DB19B6D7E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26A1B7-BF94-4C6F-956F-6933587E99D7}" type="datetimeFigureOut">
              <a:rPr lang="en-US" smtClean="0"/>
              <a:t>2/13/2021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95C7C6-D24B-43FC-A5F8-19DB19B6D7E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26A1B7-BF94-4C6F-956F-6933587E99D7}" type="datetimeFigureOut">
              <a:rPr lang="en-US" smtClean="0"/>
              <a:t>2/13/2021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95C7C6-D24B-43FC-A5F8-19DB19B6D7E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352"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21931" y="273051"/>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1" y="1435101"/>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26A1B7-BF94-4C6F-956F-6933587E99D7}" type="datetimeFigureOut">
              <a:rPr lang="en-US" smtClean="0"/>
              <a:t>2/13/2021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95C7C6-D24B-43FC-A5F8-19DB19B6D7E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26A1B7-BF94-4C6F-956F-6933587E99D7}" type="datetimeFigureOut">
              <a:rPr lang="en-US" smtClean="0"/>
              <a:t>2/13/2021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95C7C6-D24B-43FC-A5F8-19DB19B6D7E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0" y="274638"/>
            <a:ext cx="92583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14350" y="1600201"/>
            <a:ext cx="92583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14350" y="6356351"/>
            <a:ext cx="24003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26A1B7-BF94-4C6F-956F-6933587E99D7}" type="datetimeFigureOut">
              <a:rPr lang="en-US" smtClean="0"/>
              <a:t>2/13/2021</a:t>
            </a:fld>
            <a:endParaRPr lang="en-US"/>
          </a:p>
        </p:txBody>
      </p:sp>
      <p:sp>
        <p:nvSpPr>
          <p:cNvPr id="5" name="Footer Placeholder 4"/>
          <p:cNvSpPr>
            <a:spLocks noGrp="1"/>
          </p:cNvSpPr>
          <p:nvPr>
            <p:ph type="ftr" sz="quarter" idx="3"/>
          </p:nvPr>
        </p:nvSpPr>
        <p:spPr>
          <a:xfrm>
            <a:off x="3514725" y="6356351"/>
            <a:ext cx="32575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372350" y="6356351"/>
            <a:ext cx="24003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95C7C6-D24B-43FC-A5F8-19DB19B6D7E6}"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hyperlink" Target="mailto:nss@caves.org" TargetMode="External"/><Relationship Id="rId2" Type="http://schemas.openxmlformats.org/officeDocument/2006/relationships/image" Target="../media/image140.png"/><Relationship Id="rId1" Type="http://schemas.openxmlformats.org/officeDocument/2006/relationships/slideLayout" Target="../slideLayouts/slideLayout7.xml"/><Relationship Id="rId4" Type="http://schemas.openxmlformats.org/officeDocument/2006/relationships/hyperlink" Target="https://caves.or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A7EC9A1C-EF32-4A39-B58F-22806D0794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7250" y="290755"/>
            <a:ext cx="2956871" cy="1541834"/>
          </a:xfrm>
          <a:prstGeom prst="rect">
            <a:avLst/>
          </a:prstGeom>
        </p:spPr>
      </p:pic>
      <p:sp>
        <p:nvSpPr>
          <p:cNvPr id="7" name="TextBox 6">
            <a:extLst>
              <a:ext uri="{FF2B5EF4-FFF2-40B4-BE49-F238E27FC236}">
                <a16:creationId xmlns:a16="http://schemas.microsoft.com/office/drawing/2014/main" id="{5D4016FB-4371-4A9F-B9C6-9F16C7970B12}"/>
              </a:ext>
            </a:extLst>
          </p:cNvPr>
          <p:cNvSpPr txBox="1"/>
          <p:nvPr/>
        </p:nvSpPr>
        <p:spPr>
          <a:xfrm>
            <a:off x="4813035" y="573562"/>
            <a:ext cx="4637660" cy="1200829"/>
          </a:xfrm>
          <a:prstGeom prst="rect">
            <a:avLst/>
          </a:prstGeom>
          <a:noFill/>
        </p:spPr>
        <p:txBody>
          <a:bodyPr wrap="none" rtlCol="0">
            <a:spAutoFit/>
          </a:bodyPr>
          <a:lstStyle/>
          <a:p>
            <a:pPr algn="ctr"/>
            <a:r>
              <a:rPr lang="en-US" sz="3600" dirty="0">
                <a:solidFill>
                  <a:srgbClr val="FFFF00"/>
                </a:solidFill>
              </a:rPr>
              <a:t>An NSS Audio-Visual </a:t>
            </a:r>
          </a:p>
          <a:p>
            <a:pPr algn="ctr"/>
            <a:r>
              <a:rPr lang="en-US" sz="3600" dirty="0">
                <a:solidFill>
                  <a:srgbClr val="FFFF00"/>
                </a:solidFill>
              </a:rPr>
              <a:t>Library Presentation</a:t>
            </a:r>
          </a:p>
        </p:txBody>
      </p:sp>
      <p:cxnSp>
        <p:nvCxnSpPr>
          <p:cNvPr id="8" name="Straight Connector 7">
            <a:extLst>
              <a:ext uri="{FF2B5EF4-FFF2-40B4-BE49-F238E27FC236}">
                <a16:creationId xmlns:a16="http://schemas.microsoft.com/office/drawing/2014/main" id="{3CBAC32A-9FEA-4CE7-B80C-FAAFA2003FF1}"/>
              </a:ext>
            </a:extLst>
          </p:cNvPr>
          <p:cNvCxnSpPr/>
          <p:nvPr/>
        </p:nvCxnSpPr>
        <p:spPr>
          <a:xfrm flipV="1">
            <a:off x="342900" y="2110741"/>
            <a:ext cx="9429750" cy="1612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AACB77B2-6511-44A8-A5FC-A61F8688B504}"/>
              </a:ext>
            </a:extLst>
          </p:cNvPr>
          <p:cNvSpPr txBox="1">
            <a:spLocks/>
          </p:cNvSpPr>
          <p:nvPr/>
        </p:nvSpPr>
        <p:spPr bwMode="auto">
          <a:xfrm>
            <a:off x="-1" y="2819400"/>
            <a:ext cx="10287001"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2870" tIns="51435" rIns="102870" bIns="51435"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Black" panose="020B0A04020102020204" pitchFamily="34" charset="0"/>
              </a:rPr>
              <a:t>Wakulla Springs</a:t>
            </a:r>
            <a:b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Black" panose="020B0A04020102020204" pitchFamily="34" charset="0"/>
              </a:rPr>
            </a:b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Black" panose="020B0A04020102020204" pitchFamily="34" charset="0"/>
              </a:rPr>
              <a:t>1987</a:t>
            </a:r>
          </a:p>
        </p:txBody>
      </p:sp>
      <p:sp>
        <p:nvSpPr>
          <p:cNvPr id="11" name="TextBox 10">
            <a:extLst>
              <a:ext uri="{FF2B5EF4-FFF2-40B4-BE49-F238E27FC236}">
                <a16:creationId xmlns:a16="http://schemas.microsoft.com/office/drawing/2014/main" id="{4E5069CC-D2DB-4CE4-8766-325B1FECADE8}"/>
              </a:ext>
            </a:extLst>
          </p:cNvPr>
          <p:cNvSpPr txBox="1"/>
          <p:nvPr/>
        </p:nvSpPr>
        <p:spPr>
          <a:xfrm>
            <a:off x="1" y="6469059"/>
            <a:ext cx="10287001" cy="404356"/>
          </a:xfrm>
          <a:prstGeom prst="rect">
            <a:avLst/>
          </a:prstGeom>
          <a:noFill/>
        </p:spPr>
        <p:txBody>
          <a:bodyPr wrap="square">
            <a:spAutoFit/>
          </a:bodyPr>
          <a:lstStyle/>
          <a:p>
            <a:pPr algn="ctr"/>
            <a:r>
              <a:rPr lang="en-US" sz="2025" dirty="0"/>
              <a:t>S743             140 Slides           2/13/2021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09.jpg"/>
          <p:cNvPicPr>
            <a:picLocks noGrp="1" noChangeAspect="1"/>
          </p:cNvPicPr>
          <p:nvPr isPhoto="1"/>
        </p:nvPicPr>
        <p:blipFill>
          <a:blip r:embed="rId3" cstate="print">
            <a:lum/>
          </a:blip>
          <a:stretch>
            <a:fillRect/>
          </a:stretch>
        </p:blipFill>
        <p:spPr>
          <a:xfrm>
            <a:off x="2806700" y="0"/>
            <a:ext cx="4672013" cy="6858000"/>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99.jpg"/>
          <p:cNvPicPr>
            <a:picLocks noGrp="1" noChangeAspect="1"/>
          </p:cNvPicPr>
          <p:nvPr isPhoto="1"/>
        </p:nvPicPr>
        <p:blipFill>
          <a:blip r:embed="rId3" cstate="print">
            <a:lum/>
          </a:blip>
          <a:stretch>
            <a:fillRect/>
          </a:stretch>
        </p:blipFill>
        <p:spPr>
          <a:xfrm>
            <a:off x="125413" y="0"/>
            <a:ext cx="10036175" cy="6858000"/>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100.jpg"/>
          <p:cNvPicPr>
            <a:picLocks noGrp="1" noChangeAspect="1"/>
          </p:cNvPicPr>
          <p:nvPr isPhoto="1"/>
        </p:nvPicPr>
        <p:blipFill>
          <a:blip r:embed="rId3" cstate="print">
            <a:lum/>
          </a:blip>
          <a:stretch>
            <a:fillRect/>
          </a:stretch>
        </p:blipFill>
        <p:spPr>
          <a:xfrm>
            <a:off x="128588" y="0"/>
            <a:ext cx="10028237" cy="685800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101.jpg"/>
          <p:cNvPicPr>
            <a:picLocks noGrp="1" noChangeAspect="1"/>
          </p:cNvPicPr>
          <p:nvPr isPhoto="1"/>
        </p:nvPicPr>
        <p:blipFill>
          <a:blip r:embed="rId3" cstate="print">
            <a:lum/>
          </a:blip>
          <a:stretch>
            <a:fillRect/>
          </a:stretch>
        </p:blipFill>
        <p:spPr>
          <a:xfrm>
            <a:off x="2803525" y="0"/>
            <a:ext cx="4679950" cy="685800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102.jpg"/>
          <p:cNvPicPr>
            <a:picLocks noGrp="1" noChangeAspect="1"/>
          </p:cNvPicPr>
          <p:nvPr isPhoto="1"/>
        </p:nvPicPr>
        <p:blipFill>
          <a:blip r:embed="rId3" cstate="print">
            <a:lum/>
          </a:blip>
          <a:stretch>
            <a:fillRect/>
          </a:stretch>
        </p:blipFill>
        <p:spPr>
          <a:xfrm>
            <a:off x="128588" y="0"/>
            <a:ext cx="10028237" cy="6858000"/>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103.jpg"/>
          <p:cNvPicPr>
            <a:picLocks noGrp="1" noChangeAspect="1"/>
          </p:cNvPicPr>
          <p:nvPr isPhoto="1"/>
        </p:nvPicPr>
        <p:blipFill>
          <a:blip r:embed="rId3" cstate="print">
            <a:lum/>
          </a:blip>
          <a:stretch>
            <a:fillRect/>
          </a:stretch>
        </p:blipFill>
        <p:spPr>
          <a:xfrm>
            <a:off x="128588" y="0"/>
            <a:ext cx="10028237" cy="6858000"/>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104.jpg"/>
          <p:cNvPicPr>
            <a:picLocks noGrp="1" noChangeAspect="1"/>
          </p:cNvPicPr>
          <p:nvPr isPhoto="1"/>
        </p:nvPicPr>
        <p:blipFill>
          <a:blip r:embed="rId3" cstate="print">
            <a:lum/>
          </a:blip>
          <a:stretch>
            <a:fillRect/>
          </a:stretch>
        </p:blipFill>
        <p:spPr>
          <a:xfrm>
            <a:off x="128588" y="0"/>
            <a:ext cx="10028237" cy="6858000"/>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105.jpg"/>
          <p:cNvPicPr>
            <a:picLocks noGrp="1" noChangeAspect="1"/>
          </p:cNvPicPr>
          <p:nvPr isPhoto="1"/>
        </p:nvPicPr>
        <p:blipFill>
          <a:blip r:embed="rId3" cstate="print">
            <a:lum/>
          </a:blip>
          <a:stretch>
            <a:fillRect/>
          </a:stretch>
        </p:blipFill>
        <p:spPr>
          <a:xfrm>
            <a:off x="128588" y="0"/>
            <a:ext cx="10028237" cy="6858000"/>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106.jpg"/>
          <p:cNvPicPr>
            <a:picLocks noGrp="1" noChangeAspect="1"/>
          </p:cNvPicPr>
          <p:nvPr isPhoto="1"/>
        </p:nvPicPr>
        <p:blipFill>
          <a:blip r:embed="rId3" cstate="print">
            <a:lum/>
          </a:blip>
          <a:stretch>
            <a:fillRect/>
          </a:stretch>
        </p:blipFill>
        <p:spPr>
          <a:xfrm>
            <a:off x="128588" y="0"/>
            <a:ext cx="10028237" cy="6858000"/>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107.jpg"/>
          <p:cNvPicPr>
            <a:picLocks noGrp="1" noChangeAspect="1"/>
          </p:cNvPicPr>
          <p:nvPr isPhoto="1"/>
        </p:nvPicPr>
        <p:blipFill>
          <a:blip r:embed="rId3" cstate="print">
            <a:lum/>
          </a:blip>
          <a:stretch>
            <a:fillRect/>
          </a:stretch>
        </p:blipFill>
        <p:spPr>
          <a:xfrm>
            <a:off x="117475" y="0"/>
            <a:ext cx="10052050" cy="6858000"/>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108.jpg"/>
          <p:cNvPicPr>
            <a:picLocks noGrp="1" noChangeAspect="1"/>
          </p:cNvPicPr>
          <p:nvPr isPhoto="1"/>
        </p:nvPicPr>
        <p:blipFill>
          <a:blip r:embed="rId3" cstate="print">
            <a:lum/>
          </a:blip>
          <a:stretch>
            <a:fillRect/>
          </a:stretch>
        </p:blipFill>
        <p:spPr>
          <a:xfrm>
            <a:off x="125413" y="0"/>
            <a:ext cx="10036175" cy="6858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10.jpg"/>
          <p:cNvPicPr>
            <a:picLocks noGrp="1" noChangeAspect="1"/>
          </p:cNvPicPr>
          <p:nvPr isPhoto="1"/>
        </p:nvPicPr>
        <p:blipFill>
          <a:blip r:embed="rId3" cstate="print">
            <a:lum/>
          </a:blip>
          <a:stretch>
            <a:fillRect/>
          </a:stretch>
        </p:blipFill>
        <p:spPr>
          <a:xfrm>
            <a:off x="2803525" y="0"/>
            <a:ext cx="4679950" cy="6858000"/>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109.jpg"/>
          <p:cNvPicPr>
            <a:picLocks noGrp="1" noChangeAspect="1"/>
          </p:cNvPicPr>
          <p:nvPr isPhoto="1"/>
        </p:nvPicPr>
        <p:blipFill>
          <a:blip r:embed="rId3" cstate="print">
            <a:lum/>
          </a:blip>
          <a:stretch>
            <a:fillRect/>
          </a:stretch>
        </p:blipFill>
        <p:spPr>
          <a:xfrm>
            <a:off x="125413" y="0"/>
            <a:ext cx="10036175" cy="6858000"/>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110.jpg"/>
          <p:cNvPicPr>
            <a:picLocks noGrp="1" noChangeAspect="1"/>
          </p:cNvPicPr>
          <p:nvPr isPhoto="1"/>
        </p:nvPicPr>
        <p:blipFill>
          <a:blip r:embed="rId3" cstate="print">
            <a:lum/>
          </a:blip>
          <a:stretch>
            <a:fillRect/>
          </a:stretch>
        </p:blipFill>
        <p:spPr>
          <a:xfrm>
            <a:off x="114300" y="0"/>
            <a:ext cx="10058400" cy="6858000"/>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111.jpg"/>
          <p:cNvPicPr>
            <a:picLocks noGrp="1" noChangeAspect="1"/>
          </p:cNvPicPr>
          <p:nvPr isPhoto="1"/>
        </p:nvPicPr>
        <p:blipFill>
          <a:blip r:embed="rId3" cstate="print">
            <a:lum/>
          </a:blip>
          <a:stretch>
            <a:fillRect/>
          </a:stretch>
        </p:blipFill>
        <p:spPr>
          <a:xfrm>
            <a:off x="2805113" y="0"/>
            <a:ext cx="4675187" cy="6858000"/>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112.jpg"/>
          <p:cNvPicPr>
            <a:picLocks noGrp="1" noChangeAspect="1"/>
          </p:cNvPicPr>
          <p:nvPr isPhoto="1"/>
        </p:nvPicPr>
        <p:blipFill>
          <a:blip r:embed="rId3" cstate="print">
            <a:lum/>
          </a:blip>
          <a:stretch>
            <a:fillRect/>
          </a:stretch>
        </p:blipFill>
        <p:spPr>
          <a:xfrm>
            <a:off x="114300" y="0"/>
            <a:ext cx="10058400" cy="6858000"/>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113.jpg"/>
          <p:cNvPicPr>
            <a:picLocks noGrp="1" noChangeAspect="1"/>
          </p:cNvPicPr>
          <p:nvPr isPhoto="1"/>
        </p:nvPicPr>
        <p:blipFill>
          <a:blip r:embed="rId3" cstate="print">
            <a:lum/>
          </a:blip>
          <a:stretch>
            <a:fillRect/>
          </a:stretch>
        </p:blipFill>
        <p:spPr>
          <a:xfrm>
            <a:off x="125413" y="0"/>
            <a:ext cx="10036175" cy="6858000"/>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114.jpg"/>
          <p:cNvPicPr>
            <a:picLocks noGrp="1" noChangeAspect="1"/>
          </p:cNvPicPr>
          <p:nvPr isPhoto="1"/>
        </p:nvPicPr>
        <p:blipFill>
          <a:blip r:embed="rId3" cstate="print">
            <a:lum/>
          </a:blip>
          <a:stretch>
            <a:fillRect/>
          </a:stretch>
        </p:blipFill>
        <p:spPr>
          <a:xfrm>
            <a:off x="2803525" y="0"/>
            <a:ext cx="4679950" cy="6858000"/>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115.jpg"/>
          <p:cNvPicPr>
            <a:picLocks noGrp="1" noChangeAspect="1"/>
          </p:cNvPicPr>
          <p:nvPr isPhoto="1"/>
        </p:nvPicPr>
        <p:blipFill>
          <a:blip r:embed="rId3" cstate="print">
            <a:lum/>
          </a:blip>
          <a:stretch>
            <a:fillRect/>
          </a:stretch>
        </p:blipFill>
        <p:spPr>
          <a:xfrm>
            <a:off x="128588" y="0"/>
            <a:ext cx="10028237" cy="6858000"/>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116.jpg"/>
          <p:cNvPicPr>
            <a:picLocks noGrp="1" noChangeAspect="1"/>
          </p:cNvPicPr>
          <p:nvPr isPhoto="1"/>
        </p:nvPicPr>
        <p:blipFill>
          <a:blip r:embed="rId3" cstate="print">
            <a:lum/>
          </a:blip>
          <a:stretch>
            <a:fillRect/>
          </a:stretch>
        </p:blipFill>
        <p:spPr>
          <a:xfrm>
            <a:off x="133350" y="0"/>
            <a:ext cx="10020300" cy="6858000"/>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117.jpg"/>
          <p:cNvPicPr>
            <a:picLocks noGrp="1" noChangeAspect="1"/>
          </p:cNvPicPr>
          <p:nvPr isPhoto="1"/>
        </p:nvPicPr>
        <p:blipFill>
          <a:blip r:embed="rId3" cstate="print">
            <a:lum/>
          </a:blip>
          <a:stretch>
            <a:fillRect/>
          </a:stretch>
        </p:blipFill>
        <p:spPr>
          <a:xfrm>
            <a:off x="412750" y="0"/>
            <a:ext cx="9459913" cy="6858000"/>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118.jpg"/>
          <p:cNvPicPr>
            <a:picLocks noGrp="1" noChangeAspect="1"/>
          </p:cNvPicPr>
          <p:nvPr isPhoto="1"/>
        </p:nvPicPr>
        <p:blipFill>
          <a:blip r:embed="rId3" cstate="print">
            <a:lum/>
          </a:blip>
          <a:stretch>
            <a:fillRect/>
          </a:stretch>
        </p:blipFill>
        <p:spPr>
          <a:xfrm>
            <a:off x="117475" y="0"/>
            <a:ext cx="10052050" cy="685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11.jpg"/>
          <p:cNvPicPr>
            <a:picLocks noGrp="1" noChangeAspect="1"/>
          </p:cNvPicPr>
          <p:nvPr isPhoto="1"/>
        </p:nvPicPr>
        <p:blipFill>
          <a:blip r:embed="rId3" cstate="print">
            <a:lum/>
          </a:blip>
          <a:stretch>
            <a:fillRect/>
          </a:stretch>
        </p:blipFill>
        <p:spPr>
          <a:xfrm>
            <a:off x="2805113" y="0"/>
            <a:ext cx="4675187" cy="6858000"/>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119.jpg"/>
          <p:cNvPicPr>
            <a:picLocks noGrp="1" noChangeAspect="1"/>
          </p:cNvPicPr>
          <p:nvPr isPhoto="1"/>
        </p:nvPicPr>
        <p:blipFill>
          <a:blip r:embed="rId3" cstate="print">
            <a:lum/>
          </a:blip>
          <a:stretch>
            <a:fillRect/>
          </a:stretch>
        </p:blipFill>
        <p:spPr>
          <a:xfrm>
            <a:off x="2806700" y="0"/>
            <a:ext cx="4672013" cy="6858000"/>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120.jpg"/>
          <p:cNvPicPr>
            <a:picLocks noGrp="1" noChangeAspect="1"/>
          </p:cNvPicPr>
          <p:nvPr isPhoto="1"/>
        </p:nvPicPr>
        <p:blipFill>
          <a:blip r:embed="rId3" cstate="print">
            <a:lum/>
          </a:blip>
          <a:stretch>
            <a:fillRect/>
          </a:stretch>
        </p:blipFill>
        <p:spPr>
          <a:xfrm>
            <a:off x="2803525" y="0"/>
            <a:ext cx="4679950" cy="6858000"/>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121.jpg"/>
          <p:cNvPicPr>
            <a:picLocks noGrp="1" noChangeAspect="1"/>
          </p:cNvPicPr>
          <p:nvPr isPhoto="1"/>
        </p:nvPicPr>
        <p:blipFill>
          <a:blip r:embed="rId3" cstate="print">
            <a:lum/>
          </a:blip>
          <a:stretch>
            <a:fillRect/>
          </a:stretch>
        </p:blipFill>
        <p:spPr>
          <a:xfrm>
            <a:off x="2803525" y="0"/>
            <a:ext cx="4679950" cy="6858000"/>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122.jpg"/>
          <p:cNvPicPr>
            <a:picLocks noGrp="1" noChangeAspect="1"/>
          </p:cNvPicPr>
          <p:nvPr isPhoto="1"/>
        </p:nvPicPr>
        <p:blipFill>
          <a:blip r:embed="rId3" cstate="print">
            <a:lum/>
          </a:blip>
          <a:stretch>
            <a:fillRect/>
          </a:stretch>
        </p:blipFill>
        <p:spPr>
          <a:xfrm>
            <a:off x="2800350" y="0"/>
            <a:ext cx="4686300" cy="6858000"/>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123.jpg"/>
          <p:cNvPicPr>
            <a:picLocks noGrp="1" noChangeAspect="1"/>
          </p:cNvPicPr>
          <p:nvPr isPhoto="1"/>
        </p:nvPicPr>
        <p:blipFill>
          <a:blip r:embed="rId3" cstate="print">
            <a:lum/>
          </a:blip>
          <a:stretch>
            <a:fillRect/>
          </a:stretch>
        </p:blipFill>
        <p:spPr>
          <a:xfrm>
            <a:off x="125413" y="0"/>
            <a:ext cx="10036175" cy="6858000"/>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124.jpg"/>
          <p:cNvPicPr>
            <a:picLocks noGrp="1" noChangeAspect="1"/>
          </p:cNvPicPr>
          <p:nvPr isPhoto="1"/>
        </p:nvPicPr>
        <p:blipFill>
          <a:blip r:embed="rId3" cstate="print">
            <a:lum/>
          </a:blip>
          <a:stretch>
            <a:fillRect/>
          </a:stretch>
        </p:blipFill>
        <p:spPr>
          <a:xfrm>
            <a:off x="2803525" y="0"/>
            <a:ext cx="4679950" cy="6858000"/>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125.jpg"/>
          <p:cNvPicPr>
            <a:picLocks noGrp="1" noChangeAspect="1"/>
          </p:cNvPicPr>
          <p:nvPr isPhoto="1"/>
        </p:nvPicPr>
        <p:blipFill>
          <a:blip r:embed="rId3" cstate="print">
            <a:lum/>
          </a:blip>
          <a:stretch>
            <a:fillRect/>
          </a:stretch>
        </p:blipFill>
        <p:spPr>
          <a:xfrm>
            <a:off x="128588" y="0"/>
            <a:ext cx="10028237" cy="6858000"/>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126.jpg"/>
          <p:cNvPicPr>
            <a:picLocks noGrp="1" noChangeAspect="1"/>
          </p:cNvPicPr>
          <p:nvPr isPhoto="1"/>
        </p:nvPicPr>
        <p:blipFill>
          <a:blip r:embed="rId3" cstate="print">
            <a:lum/>
          </a:blip>
          <a:stretch>
            <a:fillRect/>
          </a:stretch>
        </p:blipFill>
        <p:spPr>
          <a:xfrm>
            <a:off x="125413" y="0"/>
            <a:ext cx="10036175" cy="6858000"/>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127.jpg"/>
          <p:cNvPicPr>
            <a:picLocks noGrp="1" noChangeAspect="1"/>
          </p:cNvPicPr>
          <p:nvPr isPhoto="1"/>
        </p:nvPicPr>
        <p:blipFill>
          <a:blip r:embed="rId3" cstate="print">
            <a:lum/>
          </a:blip>
          <a:stretch>
            <a:fillRect/>
          </a:stretch>
        </p:blipFill>
        <p:spPr>
          <a:xfrm>
            <a:off x="125413" y="0"/>
            <a:ext cx="10036175" cy="6858000"/>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128.jpg"/>
          <p:cNvPicPr>
            <a:picLocks noGrp="1" noChangeAspect="1"/>
          </p:cNvPicPr>
          <p:nvPr isPhoto="1"/>
        </p:nvPicPr>
        <p:blipFill>
          <a:blip r:embed="rId3" cstate="print">
            <a:lum/>
          </a:blip>
          <a:stretch>
            <a:fillRect/>
          </a:stretch>
        </p:blipFill>
        <p:spPr>
          <a:xfrm>
            <a:off x="2803525" y="0"/>
            <a:ext cx="4679950" cy="6858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12.jpg"/>
          <p:cNvPicPr>
            <a:picLocks noGrp="1" noChangeAspect="1"/>
          </p:cNvPicPr>
          <p:nvPr isPhoto="1"/>
        </p:nvPicPr>
        <p:blipFill>
          <a:blip r:embed="rId3" cstate="print">
            <a:lum/>
          </a:blip>
          <a:stretch>
            <a:fillRect/>
          </a:stretch>
        </p:blipFill>
        <p:spPr>
          <a:xfrm>
            <a:off x="114300" y="0"/>
            <a:ext cx="10058400" cy="6858000"/>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129.jpg"/>
          <p:cNvPicPr>
            <a:picLocks noGrp="1" noChangeAspect="1"/>
          </p:cNvPicPr>
          <p:nvPr isPhoto="1"/>
        </p:nvPicPr>
        <p:blipFill>
          <a:blip r:embed="rId3" cstate="print">
            <a:lum/>
          </a:blip>
          <a:stretch>
            <a:fillRect/>
          </a:stretch>
        </p:blipFill>
        <p:spPr>
          <a:xfrm>
            <a:off x="128588" y="0"/>
            <a:ext cx="10028237" cy="6858000"/>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130.jpg"/>
          <p:cNvPicPr>
            <a:picLocks noGrp="1" noChangeAspect="1"/>
          </p:cNvPicPr>
          <p:nvPr isPhoto="1"/>
        </p:nvPicPr>
        <p:blipFill>
          <a:blip r:embed="rId3" cstate="print">
            <a:lum/>
          </a:blip>
          <a:stretch>
            <a:fillRect/>
          </a:stretch>
        </p:blipFill>
        <p:spPr>
          <a:xfrm>
            <a:off x="2800350" y="0"/>
            <a:ext cx="4686300" cy="6858000"/>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131.jpg"/>
          <p:cNvPicPr>
            <a:picLocks noGrp="1" noChangeAspect="1"/>
          </p:cNvPicPr>
          <p:nvPr isPhoto="1"/>
        </p:nvPicPr>
        <p:blipFill>
          <a:blip r:embed="rId3" cstate="print">
            <a:lum/>
          </a:blip>
          <a:stretch>
            <a:fillRect/>
          </a:stretch>
        </p:blipFill>
        <p:spPr>
          <a:xfrm>
            <a:off x="128588" y="0"/>
            <a:ext cx="10028237" cy="6858000"/>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132.jpg"/>
          <p:cNvPicPr>
            <a:picLocks noGrp="1" noChangeAspect="1"/>
          </p:cNvPicPr>
          <p:nvPr isPhoto="1"/>
        </p:nvPicPr>
        <p:blipFill>
          <a:blip r:embed="rId3" cstate="print">
            <a:lum/>
          </a:blip>
          <a:stretch>
            <a:fillRect/>
          </a:stretch>
        </p:blipFill>
        <p:spPr>
          <a:xfrm>
            <a:off x="139700" y="0"/>
            <a:ext cx="10006013" cy="6858000"/>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133.jpg"/>
          <p:cNvPicPr>
            <a:picLocks noGrp="1" noChangeAspect="1"/>
          </p:cNvPicPr>
          <p:nvPr isPhoto="1"/>
        </p:nvPicPr>
        <p:blipFill>
          <a:blip r:embed="rId3" cstate="print">
            <a:lum/>
          </a:blip>
          <a:stretch>
            <a:fillRect/>
          </a:stretch>
        </p:blipFill>
        <p:spPr>
          <a:xfrm>
            <a:off x="125413" y="0"/>
            <a:ext cx="10036175" cy="6858000"/>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134.jpg"/>
          <p:cNvPicPr>
            <a:picLocks noGrp="1" noChangeAspect="1"/>
          </p:cNvPicPr>
          <p:nvPr isPhoto="1"/>
        </p:nvPicPr>
        <p:blipFill>
          <a:blip r:embed="rId3" cstate="print">
            <a:lum/>
          </a:blip>
          <a:stretch>
            <a:fillRect/>
          </a:stretch>
        </p:blipFill>
        <p:spPr>
          <a:xfrm>
            <a:off x="2800350" y="0"/>
            <a:ext cx="4686300" cy="6858000"/>
          </a:xfrm>
          <a:prstGeom prst="rect">
            <a:avLst/>
          </a:prstGeom>
          <a:noFill/>
          <a:ln>
            <a:noFill/>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135.jpg"/>
          <p:cNvPicPr>
            <a:picLocks noGrp="1" noChangeAspect="1"/>
          </p:cNvPicPr>
          <p:nvPr isPhoto="1"/>
        </p:nvPicPr>
        <p:blipFill>
          <a:blip r:embed="rId3" cstate="print">
            <a:lum/>
          </a:blip>
          <a:stretch>
            <a:fillRect/>
          </a:stretch>
        </p:blipFill>
        <p:spPr>
          <a:xfrm>
            <a:off x="2806700" y="0"/>
            <a:ext cx="4672013" cy="6858000"/>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136.jpg"/>
          <p:cNvPicPr>
            <a:picLocks noGrp="1" noChangeAspect="1"/>
          </p:cNvPicPr>
          <p:nvPr isPhoto="1"/>
        </p:nvPicPr>
        <p:blipFill>
          <a:blip r:embed="rId3" cstate="print">
            <a:lum/>
          </a:blip>
          <a:stretch>
            <a:fillRect/>
          </a:stretch>
        </p:blipFill>
        <p:spPr>
          <a:xfrm>
            <a:off x="2803525" y="0"/>
            <a:ext cx="4679950" cy="6858000"/>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137.jpg"/>
          <p:cNvPicPr>
            <a:picLocks noGrp="1" noChangeAspect="1"/>
          </p:cNvPicPr>
          <p:nvPr isPhoto="1"/>
        </p:nvPicPr>
        <p:blipFill>
          <a:blip r:embed="rId3" cstate="print">
            <a:lum/>
          </a:blip>
          <a:stretch>
            <a:fillRect/>
          </a:stretch>
        </p:blipFill>
        <p:spPr>
          <a:xfrm>
            <a:off x="2805113" y="0"/>
            <a:ext cx="4675187" cy="6858000"/>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138.jpg"/>
          <p:cNvPicPr>
            <a:picLocks noGrp="1" noChangeAspect="1"/>
          </p:cNvPicPr>
          <p:nvPr isPhoto="1"/>
        </p:nvPicPr>
        <p:blipFill>
          <a:blip r:embed="rId3" cstate="print">
            <a:lum/>
          </a:blip>
          <a:stretch>
            <a:fillRect/>
          </a:stretch>
        </p:blipFill>
        <p:spPr>
          <a:xfrm>
            <a:off x="128588" y="0"/>
            <a:ext cx="10028237" cy="685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13.jpg"/>
          <p:cNvPicPr>
            <a:picLocks noGrp="1" noChangeAspect="1"/>
          </p:cNvPicPr>
          <p:nvPr isPhoto="1"/>
        </p:nvPicPr>
        <p:blipFill>
          <a:blip r:embed="rId3" cstate="print">
            <a:lum/>
          </a:blip>
          <a:stretch>
            <a:fillRect/>
          </a:stretch>
        </p:blipFill>
        <p:spPr>
          <a:xfrm>
            <a:off x="136525" y="0"/>
            <a:ext cx="10013950" cy="6858000"/>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AB88130C-54ED-4A26-BDEA-2B0F5B5B72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03162" y="5257800"/>
            <a:ext cx="2542947" cy="1325997"/>
          </a:xfrm>
          <a:prstGeom prst="rect">
            <a:avLst/>
          </a:prstGeom>
        </p:spPr>
      </p:pic>
      <p:sp>
        <p:nvSpPr>
          <p:cNvPr id="3" name="TextBox 2">
            <a:extLst>
              <a:ext uri="{FF2B5EF4-FFF2-40B4-BE49-F238E27FC236}">
                <a16:creationId xmlns:a16="http://schemas.microsoft.com/office/drawing/2014/main" id="{85BFFBFC-4B70-4412-B727-418DCCFEF08F}"/>
              </a:ext>
            </a:extLst>
          </p:cNvPr>
          <p:cNvSpPr txBox="1"/>
          <p:nvPr/>
        </p:nvSpPr>
        <p:spPr>
          <a:xfrm>
            <a:off x="5218" y="171452"/>
            <a:ext cx="10281782" cy="577485"/>
          </a:xfrm>
          <a:prstGeom prst="rect">
            <a:avLst/>
          </a:prstGeom>
          <a:noFill/>
        </p:spPr>
        <p:txBody>
          <a:bodyPr wrap="square" rtlCol="0">
            <a:spAutoFit/>
          </a:bodyPr>
          <a:lstStyle/>
          <a:p>
            <a:pPr algn="ctr"/>
            <a:r>
              <a:rPr lang="en-US" sz="3150" dirty="0">
                <a:solidFill>
                  <a:srgbClr val="FFFF00"/>
                </a:solidFill>
              </a:rPr>
              <a:t>An NSS Audio-Visual Library Presentation</a:t>
            </a:r>
          </a:p>
        </p:txBody>
      </p:sp>
      <p:sp>
        <p:nvSpPr>
          <p:cNvPr id="4" name="TextBox 3">
            <a:extLst>
              <a:ext uri="{FF2B5EF4-FFF2-40B4-BE49-F238E27FC236}">
                <a16:creationId xmlns:a16="http://schemas.microsoft.com/office/drawing/2014/main" id="{D0EBA6A0-DDD7-4F47-B8D0-7A5D729362A9}"/>
              </a:ext>
            </a:extLst>
          </p:cNvPr>
          <p:cNvSpPr txBox="1"/>
          <p:nvPr/>
        </p:nvSpPr>
        <p:spPr>
          <a:xfrm>
            <a:off x="5260636" y="5261979"/>
            <a:ext cx="2523520" cy="1374024"/>
          </a:xfrm>
          <a:prstGeom prst="rect">
            <a:avLst/>
          </a:prstGeom>
          <a:noFill/>
        </p:spPr>
        <p:txBody>
          <a:bodyPr wrap="none" rtlCol="0">
            <a:spAutoFit/>
          </a:bodyPr>
          <a:lstStyle/>
          <a:p>
            <a:r>
              <a:rPr lang="en-US" sz="1350" dirty="0"/>
              <a:t>National Speleological Society</a:t>
            </a:r>
          </a:p>
          <a:p>
            <a:r>
              <a:rPr lang="en-US" sz="1350" dirty="0"/>
              <a:t>6001 Pulaski Pike</a:t>
            </a:r>
          </a:p>
          <a:p>
            <a:r>
              <a:rPr lang="en-US" sz="1350" dirty="0"/>
              <a:t>Huntsville, AL 35810-1122</a:t>
            </a:r>
          </a:p>
          <a:p>
            <a:r>
              <a:rPr lang="en-US" sz="1350" dirty="0"/>
              <a:t>256- 852-1300</a:t>
            </a:r>
          </a:p>
          <a:p>
            <a:r>
              <a:rPr lang="en-US" sz="1350" dirty="0">
                <a:hlinkClick r:id="rId3">
                  <a:extLst>
                    <a:ext uri="{A12FA001-AC4F-418D-AE19-62706E023703}">
                      <ahyp:hlinkClr xmlns:ahyp="http://schemas.microsoft.com/office/drawing/2018/hyperlinkcolor" val="tx"/>
                    </a:ext>
                  </a:extLst>
                </a:hlinkClick>
              </a:rPr>
              <a:t>nss@caves.org</a:t>
            </a:r>
            <a:endParaRPr lang="en-US" sz="1350" dirty="0"/>
          </a:p>
          <a:p>
            <a:r>
              <a:rPr lang="en-US" sz="1350" dirty="0">
                <a:hlinkClick r:id="rId4">
                  <a:extLst>
                    <a:ext uri="{A12FA001-AC4F-418D-AE19-62706E023703}">
                      <ahyp:hlinkClr xmlns:ahyp="http://schemas.microsoft.com/office/drawing/2018/hyperlinkcolor" val="tx"/>
                    </a:ext>
                  </a:extLst>
                </a:hlinkClick>
              </a:rPr>
              <a:t>https://caves.org</a:t>
            </a:r>
            <a:r>
              <a:rPr lang="en-US" sz="1575" dirty="0">
                <a:hlinkClick r:id="rId4">
                  <a:extLst>
                    <a:ext uri="{A12FA001-AC4F-418D-AE19-62706E023703}">
                      <ahyp:hlinkClr xmlns:ahyp="http://schemas.microsoft.com/office/drawing/2018/hyperlinkcolor" val="tx"/>
                    </a:ext>
                  </a:extLst>
                </a:hlinkClick>
              </a:rPr>
              <a:t>/</a:t>
            </a:r>
            <a:endParaRPr lang="en-US" sz="1575" dirty="0"/>
          </a:p>
        </p:txBody>
      </p:sp>
      <p:sp>
        <p:nvSpPr>
          <p:cNvPr id="5" name="TextBox 4">
            <a:extLst>
              <a:ext uri="{FF2B5EF4-FFF2-40B4-BE49-F238E27FC236}">
                <a16:creationId xmlns:a16="http://schemas.microsoft.com/office/drawing/2014/main" id="{DEA25D03-6401-4069-93FB-712133C10A91}"/>
              </a:ext>
            </a:extLst>
          </p:cNvPr>
          <p:cNvSpPr txBox="1"/>
          <p:nvPr/>
        </p:nvSpPr>
        <p:spPr>
          <a:xfrm>
            <a:off x="-7454" y="1600200"/>
            <a:ext cx="10294454" cy="1200329"/>
          </a:xfrm>
          <a:prstGeom prst="rect">
            <a:avLst/>
          </a:prstGeom>
          <a:noFill/>
        </p:spPr>
        <p:txBody>
          <a:bodyPr wrap="square" rtlCol="0">
            <a:spAutoFit/>
          </a:bodyPr>
          <a:lstStyle/>
          <a:p>
            <a:pPr algn="ctr"/>
            <a:r>
              <a:rPr lang="en-US" sz="3600" dirty="0"/>
              <a:t>Wakulla Springs</a:t>
            </a:r>
          </a:p>
          <a:p>
            <a:pPr algn="ctr"/>
            <a:r>
              <a:rPr lang="en-US" sz="3600" dirty="0"/>
              <a:t>1987</a:t>
            </a:r>
          </a:p>
        </p:txBody>
      </p:sp>
      <p:sp>
        <p:nvSpPr>
          <p:cNvPr id="6" name="TextBox 5">
            <a:extLst>
              <a:ext uri="{FF2B5EF4-FFF2-40B4-BE49-F238E27FC236}">
                <a16:creationId xmlns:a16="http://schemas.microsoft.com/office/drawing/2014/main" id="{50E83C7E-9A5B-433C-9BC8-81C1AE7A78BE}"/>
              </a:ext>
            </a:extLst>
          </p:cNvPr>
          <p:cNvSpPr txBox="1"/>
          <p:nvPr/>
        </p:nvSpPr>
        <p:spPr>
          <a:xfrm>
            <a:off x="2571751" y="3304558"/>
            <a:ext cx="4875309" cy="1754326"/>
          </a:xfrm>
          <a:prstGeom prst="rect">
            <a:avLst/>
          </a:prstGeom>
          <a:noFill/>
        </p:spPr>
        <p:txBody>
          <a:bodyPr wrap="none" rtlCol="0">
            <a:spAutoFit/>
          </a:bodyPr>
          <a:lstStyle/>
          <a:p>
            <a:pPr marL="321480" indent="-321480">
              <a:buFont typeface="Arial" panose="020B0604020202020204" pitchFamily="34" charset="0"/>
              <a:buChar char="•"/>
            </a:pPr>
            <a:r>
              <a:rPr lang="en-US" dirty="0"/>
              <a:t>Original slide program S743</a:t>
            </a:r>
          </a:p>
          <a:p>
            <a:pPr marL="321480" indent="-321480">
              <a:buFont typeface="Arial" panose="020B0604020202020204" pitchFamily="34" charset="0"/>
              <a:buChar char="•"/>
            </a:pPr>
            <a:r>
              <a:rPr lang="en-US" dirty="0"/>
              <a:t>Slides digitized by David Caudle</a:t>
            </a:r>
          </a:p>
          <a:p>
            <a:pPr marL="321480" indent="-321480">
              <a:buFont typeface="Arial" panose="020B0604020202020204" pitchFamily="34" charset="0"/>
              <a:buChar char="•"/>
            </a:pPr>
            <a:r>
              <a:rPr lang="en-US" dirty="0"/>
              <a:t>Script transcribed by Alex </a:t>
            </a:r>
            <a:r>
              <a:rPr lang="en-US" dirty="0" err="1"/>
              <a:t>Sproul</a:t>
            </a:r>
            <a:endParaRPr lang="en-US" dirty="0"/>
          </a:p>
          <a:p>
            <a:pPr marL="321480" indent="-321480">
              <a:buFont typeface="Arial" panose="020B0604020202020204" pitchFamily="34" charset="0"/>
              <a:buChar char="•"/>
            </a:pPr>
            <a:r>
              <a:rPr lang="en-US" dirty="0"/>
              <a:t>PowerPoint program created by Jim </a:t>
            </a:r>
            <a:r>
              <a:rPr lang="en-US" dirty="0" err="1"/>
              <a:t>McConkey</a:t>
            </a:r>
            <a:endParaRPr lang="en-US" dirty="0"/>
          </a:p>
          <a:p>
            <a:pPr marL="321480" indent="-321480">
              <a:buFont typeface="Arial" panose="020B0604020202020204" pitchFamily="34" charset="0"/>
              <a:buChar char="•"/>
            </a:pPr>
            <a:r>
              <a:rPr lang="en-US" dirty="0"/>
              <a:t>140 slides, with script in presenter notes</a:t>
            </a:r>
          </a:p>
          <a:p>
            <a:pPr marL="321480" indent="-321480">
              <a:buFont typeface="Arial" panose="020B0604020202020204" pitchFamily="34" charset="0"/>
              <a:buChar char="•"/>
            </a:pPr>
            <a:r>
              <a:rPr lang="en-US" dirty="0"/>
              <a:t>PowerPoint created 2/13/2021</a:t>
            </a:r>
          </a:p>
        </p:txBody>
      </p:sp>
      <p:cxnSp>
        <p:nvCxnSpPr>
          <p:cNvPr id="7" name="Straight Connector 6">
            <a:extLst>
              <a:ext uri="{FF2B5EF4-FFF2-40B4-BE49-F238E27FC236}">
                <a16:creationId xmlns:a16="http://schemas.microsoft.com/office/drawing/2014/main" id="{9DA6B873-DC4B-4D52-BC19-1DB09B8B3B41}"/>
              </a:ext>
            </a:extLst>
          </p:cNvPr>
          <p:cNvCxnSpPr/>
          <p:nvPr/>
        </p:nvCxnSpPr>
        <p:spPr>
          <a:xfrm>
            <a:off x="1371601" y="857250"/>
            <a:ext cx="7543800" cy="0"/>
          </a:xfrm>
          <a:prstGeom prst="line">
            <a:avLst/>
          </a:prstGeom>
          <a:ln w="19050"/>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14.jpg"/>
          <p:cNvPicPr>
            <a:picLocks noGrp="1" noChangeAspect="1"/>
          </p:cNvPicPr>
          <p:nvPr isPhoto="1"/>
        </p:nvPicPr>
        <p:blipFill>
          <a:blip r:embed="rId3" cstate="print">
            <a:lum/>
          </a:blip>
          <a:stretch>
            <a:fillRect/>
          </a:stretch>
        </p:blipFill>
        <p:spPr>
          <a:xfrm>
            <a:off x="2805113" y="0"/>
            <a:ext cx="4675187" cy="6858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15.jpg"/>
          <p:cNvPicPr>
            <a:picLocks noGrp="1" noChangeAspect="1"/>
          </p:cNvPicPr>
          <p:nvPr isPhoto="1"/>
        </p:nvPicPr>
        <p:blipFill>
          <a:blip r:embed="rId3" cstate="print">
            <a:lum/>
          </a:blip>
          <a:stretch>
            <a:fillRect/>
          </a:stretch>
        </p:blipFill>
        <p:spPr>
          <a:xfrm>
            <a:off x="2805113" y="0"/>
            <a:ext cx="4675187" cy="6858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16.jpg"/>
          <p:cNvPicPr>
            <a:picLocks noGrp="1" noChangeAspect="1"/>
          </p:cNvPicPr>
          <p:nvPr isPhoto="1"/>
        </p:nvPicPr>
        <p:blipFill>
          <a:blip r:embed="rId3" cstate="print">
            <a:lum/>
          </a:blip>
          <a:stretch>
            <a:fillRect/>
          </a:stretch>
        </p:blipFill>
        <p:spPr>
          <a:xfrm>
            <a:off x="139700" y="0"/>
            <a:ext cx="10006013" cy="685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17.jpg"/>
          <p:cNvPicPr>
            <a:picLocks noGrp="1" noChangeAspect="1"/>
          </p:cNvPicPr>
          <p:nvPr isPhoto="1"/>
        </p:nvPicPr>
        <p:blipFill>
          <a:blip r:embed="rId3" cstate="print">
            <a:lum/>
          </a:blip>
          <a:stretch>
            <a:fillRect/>
          </a:stretch>
        </p:blipFill>
        <p:spPr>
          <a:xfrm>
            <a:off x="139700" y="0"/>
            <a:ext cx="10006013" cy="6858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18.jpg"/>
          <p:cNvPicPr>
            <a:picLocks noGrp="1" noChangeAspect="1"/>
          </p:cNvPicPr>
          <p:nvPr isPhoto="1"/>
        </p:nvPicPr>
        <p:blipFill>
          <a:blip r:embed="rId3" cstate="print">
            <a:lum/>
          </a:blip>
          <a:stretch>
            <a:fillRect/>
          </a:stretch>
        </p:blipFill>
        <p:spPr>
          <a:xfrm>
            <a:off x="128588" y="0"/>
            <a:ext cx="10028237"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01.jpg"/>
          <p:cNvPicPr>
            <a:picLocks noGrp="1" noChangeAspect="1"/>
          </p:cNvPicPr>
          <p:nvPr isPhoto="1"/>
        </p:nvPicPr>
        <p:blipFill>
          <a:blip r:embed="rId3" cstate="print">
            <a:lum/>
          </a:blip>
          <a:stretch>
            <a:fillRect/>
          </a:stretch>
        </p:blipFill>
        <p:spPr>
          <a:xfrm>
            <a:off x="128588" y="0"/>
            <a:ext cx="10028237" cy="6858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19.jpg"/>
          <p:cNvPicPr>
            <a:picLocks noGrp="1" noChangeAspect="1"/>
          </p:cNvPicPr>
          <p:nvPr isPhoto="1"/>
        </p:nvPicPr>
        <p:blipFill>
          <a:blip r:embed="rId3" cstate="print">
            <a:lum/>
          </a:blip>
          <a:stretch>
            <a:fillRect/>
          </a:stretch>
        </p:blipFill>
        <p:spPr>
          <a:xfrm>
            <a:off x="2806700" y="0"/>
            <a:ext cx="4672013" cy="6858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20.jpg"/>
          <p:cNvPicPr>
            <a:picLocks noGrp="1" noChangeAspect="1"/>
          </p:cNvPicPr>
          <p:nvPr isPhoto="1"/>
        </p:nvPicPr>
        <p:blipFill>
          <a:blip r:embed="rId3" cstate="print">
            <a:lum/>
          </a:blip>
          <a:stretch>
            <a:fillRect/>
          </a:stretch>
        </p:blipFill>
        <p:spPr>
          <a:xfrm>
            <a:off x="2806700" y="0"/>
            <a:ext cx="4672013" cy="6858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21.jpg"/>
          <p:cNvPicPr>
            <a:picLocks noGrp="1" noChangeAspect="1"/>
          </p:cNvPicPr>
          <p:nvPr isPhoto="1"/>
        </p:nvPicPr>
        <p:blipFill>
          <a:blip r:embed="rId3" cstate="print">
            <a:lum/>
          </a:blip>
          <a:stretch>
            <a:fillRect/>
          </a:stretch>
        </p:blipFill>
        <p:spPr>
          <a:xfrm>
            <a:off x="133350" y="0"/>
            <a:ext cx="10020300" cy="6858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22.jpg"/>
          <p:cNvPicPr>
            <a:picLocks noGrp="1" noChangeAspect="1"/>
          </p:cNvPicPr>
          <p:nvPr isPhoto="1"/>
        </p:nvPicPr>
        <p:blipFill>
          <a:blip r:embed="rId3" cstate="print">
            <a:lum/>
          </a:blip>
          <a:stretch>
            <a:fillRect/>
          </a:stretch>
        </p:blipFill>
        <p:spPr>
          <a:xfrm>
            <a:off x="136525" y="0"/>
            <a:ext cx="10013950" cy="6858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23.jpg"/>
          <p:cNvPicPr>
            <a:picLocks noGrp="1" noChangeAspect="1"/>
          </p:cNvPicPr>
          <p:nvPr isPhoto="1"/>
        </p:nvPicPr>
        <p:blipFill>
          <a:blip r:embed="rId3" cstate="print">
            <a:lum/>
          </a:blip>
          <a:stretch>
            <a:fillRect/>
          </a:stretch>
        </p:blipFill>
        <p:spPr>
          <a:xfrm>
            <a:off x="136525" y="0"/>
            <a:ext cx="10013950" cy="6858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24.jpg"/>
          <p:cNvPicPr>
            <a:picLocks noGrp="1" noChangeAspect="1"/>
          </p:cNvPicPr>
          <p:nvPr isPhoto="1"/>
        </p:nvPicPr>
        <p:blipFill>
          <a:blip r:embed="rId3" cstate="print">
            <a:lum/>
          </a:blip>
          <a:stretch>
            <a:fillRect/>
          </a:stretch>
        </p:blipFill>
        <p:spPr>
          <a:xfrm>
            <a:off x="2800350" y="0"/>
            <a:ext cx="4686300" cy="6858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25.jpg"/>
          <p:cNvPicPr>
            <a:picLocks noGrp="1" noChangeAspect="1"/>
          </p:cNvPicPr>
          <p:nvPr isPhoto="1"/>
        </p:nvPicPr>
        <p:blipFill>
          <a:blip r:embed="rId3" cstate="print">
            <a:lum/>
          </a:blip>
          <a:stretch>
            <a:fillRect/>
          </a:stretch>
        </p:blipFill>
        <p:spPr>
          <a:xfrm>
            <a:off x="120650" y="0"/>
            <a:ext cx="10044113" cy="6858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26.jpg"/>
          <p:cNvPicPr>
            <a:picLocks noGrp="1" noChangeAspect="1"/>
          </p:cNvPicPr>
          <p:nvPr isPhoto="1"/>
        </p:nvPicPr>
        <p:blipFill>
          <a:blip r:embed="rId3" cstate="print">
            <a:lum/>
          </a:blip>
          <a:stretch>
            <a:fillRect/>
          </a:stretch>
        </p:blipFill>
        <p:spPr>
          <a:xfrm>
            <a:off x="139700" y="0"/>
            <a:ext cx="10006013" cy="6858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27.jpg"/>
          <p:cNvPicPr>
            <a:picLocks noGrp="1" noChangeAspect="1"/>
          </p:cNvPicPr>
          <p:nvPr isPhoto="1"/>
        </p:nvPicPr>
        <p:blipFill>
          <a:blip r:embed="rId3" cstate="print">
            <a:lum/>
          </a:blip>
          <a:stretch>
            <a:fillRect/>
          </a:stretch>
        </p:blipFill>
        <p:spPr>
          <a:xfrm>
            <a:off x="136525" y="0"/>
            <a:ext cx="10013950" cy="6858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28.jpg"/>
          <p:cNvPicPr>
            <a:picLocks noGrp="1" noChangeAspect="1"/>
          </p:cNvPicPr>
          <p:nvPr isPhoto="1"/>
        </p:nvPicPr>
        <p:blipFill>
          <a:blip r:embed="rId3" cstate="print">
            <a:lum/>
          </a:blip>
          <a:stretch>
            <a:fillRect/>
          </a:stretch>
        </p:blipFill>
        <p:spPr>
          <a:xfrm>
            <a:off x="2800350" y="0"/>
            <a:ext cx="4686300"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02.jpg"/>
          <p:cNvPicPr>
            <a:picLocks noGrp="1" noChangeAspect="1"/>
          </p:cNvPicPr>
          <p:nvPr isPhoto="1"/>
        </p:nvPicPr>
        <p:blipFill>
          <a:blip r:embed="rId3" cstate="print">
            <a:lum/>
          </a:blip>
          <a:stretch>
            <a:fillRect/>
          </a:stretch>
        </p:blipFill>
        <p:spPr>
          <a:xfrm>
            <a:off x="136525" y="0"/>
            <a:ext cx="10013950" cy="68580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29.jpg"/>
          <p:cNvPicPr>
            <a:picLocks noGrp="1" noChangeAspect="1"/>
          </p:cNvPicPr>
          <p:nvPr isPhoto="1"/>
        </p:nvPicPr>
        <p:blipFill>
          <a:blip r:embed="rId3" cstate="print">
            <a:lum/>
          </a:blip>
          <a:stretch>
            <a:fillRect/>
          </a:stretch>
        </p:blipFill>
        <p:spPr>
          <a:xfrm>
            <a:off x="2805113" y="0"/>
            <a:ext cx="4675187" cy="6858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30.jpg"/>
          <p:cNvPicPr>
            <a:picLocks noGrp="1" noChangeAspect="1"/>
          </p:cNvPicPr>
          <p:nvPr isPhoto="1"/>
        </p:nvPicPr>
        <p:blipFill>
          <a:blip r:embed="rId3" cstate="print">
            <a:lum/>
          </a:blip>
          <a:stretch>
            <a:fillRect/>
          </a:stretch>
        </p:blipFill>
        <p:spPr>
          <a:xfrm>
            <a:off x="136525" y="0"/>
            <a:ext cx="10013950" cy="6858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31.jpg"/>
          <p:cNvPicPr>
            <a:picLocks noGrp="1" noChangeAspect="1"/>
          </p:cNvPicPr>
          <p:nvPr isPhoto="1"/>
        </p:nvPicPr>
        <p:blipFill>
          <a:blip r:embed="rId3" cstate="print">
            <a:lum/>
          </a:blip>
          <a:stretch>
            <a:fillRect/>
          </a:stretch>
        </p:blipFill>
        <p:spPr>
          <a:xfrm>
            <a:off x="120650" y="0"/>
            <a:ext cx="10044113" cy="6858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32.jpg"/>
          <p:cNvPicPr>
            <a:picLocks noGrp="1" noChangeAspect="1"/>
          </p:cNvPicPr>
          <p:nvPr isPhoto="1"/>
        </p:nvPicPr>
        <p:blipFill>
          <a:blip r:embed="rId3" cstate="print">
            <a:lum/>
          </a:blip>
          <a:stretch>
            <a:fillRect/>
          </a:stretch>
        </p:blipFill>
        <p:spPr>
          <a:xfrm>
            <a:off x="133350" y="0"/>
            <a:ext cx="10020300" cy="6858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33.jpg"/>
          <p:cNvPicPr>
            <a:picLocks noGrp="1" noChangeAspect="1"/>
          </p:cNvPicPr>
          <p:nvPr isPhoto="1"/>
        </p:nvPicPr>
        <p:blipFill>
          <a:blip r:embed="rId3" cstate="print">
            <a:lum/>
          </a:blip>
          <a:stretch>
            <a:fillRect/>
          </a:stretch>
        </p:blipFill>
        <p:spPr>
          <a:xfrm>
            <a:off x="2800350" y="0"/>
            <a:ext cx="4686300" cy="6858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34.jpg"/>
          <p:cNvPicPr>
            <a:picLocks noGrp="1" noChangeAspect="1"/>
          </p:cNvPicPr>
          <p:nvPr isPhoto="1"/>
        </p:nvPicPr>
        <p:blipFill>
          <a:blip r:embed="rId3" cstate="print">
            <a:lum/>
          </a:blip>
          <a:stretch>
            <a:fillRect/>
          </a:stretch>
        </p:blipFill>
        <p:spPr>
          <a:xfrm>
            <a:off x="2800350" y="0"/>
            <a:ext cx="4686300" cy="6858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35.jpg"/>
          <p:cNvPicPr>
            <a:picLocks noGrp="1" noChangeAspect="1"/>
          </p:cNvPicPr>
          <p:nvPr isPhoto="1"/>
        </p:nvPicPr>
        <p:blipFill>
          <a:blip r:embed="rId3" cstate="print">
            <a:lum/>
          </a:blip>
          <a:stretch>
            <a:fillRect/>
          </a:stretch>
        </p:blipFill>
        <p:spPr>
          <a:xfrm>
            <a:off x="2792413" y="0"/>
            <a:ext cx="4700587" cy="6858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36.jpg"/>
          <p:cNvPicPr>
            <a:picLocks noGrp="1" noChangeAspect="1"/>
          </p:cNvPicPr>
          <p:nvPr isPhoto="1"/>
        </p:nvPicPr>
        <p:blipFill>
          <a:blip r:embed="rId3" cstate="print">
            <a:lum/>
          </a:blip>
          <a:stretch>
            <a:fillRect/>
          </a:stretch>
        </p:blipFill>
        <p:spPr>
          <a:xfrm>
            <a:off x="2806700" y="0"/>
            <a:ext cx="4672013" cy="6858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37.jpg"/>
          <p:cNvPicPr>
            <a:picLocks noGrp="1" noChangeAspect="1"/>
          </p:cNvPicPr>
          <p:nvPr isPhoto="1"/>
        </p:nvPicPr>
        <p:blipFill>
          <a:blip r:embed="rId3" cstate="print">
            <a:lum/>
          </a:blip>
          <a:stretch>
            <a:fillRect/>
          </a:stretch>
        </p:blipFill>
        <p:spPr>
          <a:xfrm>
            <a:off x="133350" y="0"/>
            <a:ext cx="10020300" cy="6858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38.jpg"/>
          <p:cNvPicPr>
            <a:picLocks noGrp="1" noChangeAspect="1"/>
          </p:cNvPicPr>
          <p:nvPr isPhoto="1"/>
        </p:nvPicPr>
        <p:blipFill>
          <a:blip r:embed="rId3" cstate="print">
            <a:lum/>
          </a:blip>
          <a:stretch>
            <a:fillRect/>
          </a:stretch>
        </p:blipFill>
        <p:spPr>
          <a:xfrm>
            <a:off x="2805113" y="0"/>
            <a:ext cx="4675187"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03.jpg"/>
          <p:cNvPicPr>
            <a:picLocks noGrp="1" noChangeAspect="1"/>
          </p:cNvPicPr>
          <p:nvPr isPhoto="1"/>
        </p:nvPicPr>
        <p:blipFill>
          <a:blip r:embed="rId3" cstate="print">
            <a:lum/>
          </a:blip>
          <a:stretch>
            <a:fillRect/>
          </a:stretch>
        </p:blipFill>
        <p:spPr>
          <a:xfrm>
            <a:off x="133350" y="0"/>
            <a:ext cx="10020300" cy="68580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39.jpg"/>
          <p:cNvPicPr>
            <a:picLocks noGrp="1" noChangeAspect="1"/>
          </p:cNvPicPr>
          <p:nvPr isPhoto="1"/>
        </p:nvPicPr>
        <p:blipFill>
          <a:blip r:embed="rId3" cstate="print">
            <a:lum/>
          </a:blip>
          <a:stretch>
            <a:fillRect/>
          </a:stretch>
        </p:blipFill>
        <p:spPr>
          <a:xfrm>
            <a:off x="128588" y="0"/>
            <a:ext cx="10028237" cy="6858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40.jpg"/>
          <p:cNvPicPr>
            <a:picLocks noGrp="1" noChangeAspect="1"/>
          </p:cNvPicPr>
          <p:nvPr isPhoto="1"/>
        </p:nvPicPr>
        <p:blipFill>
          <a:blip r:embed="rId3" cstate="print">
            <a:lum/>
          </a:blip>
          <a:stretch>
            <a:fillRect/>
          </a:stretch>
        </p:blipFill>
        <p:spPr>
          <a:xfrm>
            <a:off x="136525" y="0"/>
            <a:ext cx="10013950" cy="68580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41.jpg"/>
          <p:cNvPicPr>
            <a:picLocks noGrp="1" noChangeAspect="1"/>
          </p:cNvPicPr>
          <p:nvPr isPhoto="1"/>
        </p:nvPicPr>
        <p:blipFill>
          <a:blip r:embed="rId3" cstate="print">
            <a:lum/>
          </a:blip>
          <a:stretch>
            <a:fillRect/>
          </a:stretch>
        </p:blipFill>
        <p:spPr>
          <a:xfrm>
            <a:off x="2806700" y="0"/>
            <a:ext cx="4672013" cy="6858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42.jpg"/>
          <p:cNvPicPr>
            <a:picLocks noGrp="1" noChangeAspect="1"/>
          </p:cNvPicPr>
          <p:nvPr isPhoto="1"/>
        </p:nvPicPr>
        <p:blipFill>
          <a:blip r:embed="rId3" cstate="print">
            <a:lum/>
          </a:blip>
          <a:stretch>
            <a:fillRect/>
          </a:stretch>
        </p:blipFill>
        <p:spPr>
          <a:xfrm>
            <a:off x="128588" y="0"/>
            <a:ext cx="10028237" cy="6858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43.jpg"/>
          <p:cNvPicPr>
            <a:picLocks noGrp="1" noChangeAspect="1"/>
          </p:cNvPicPr>
          <p:nvPr isPhoto="1"/>
        </p:nvPicPr>
        <p:blipFill>
          <a:blip r:embed="rId3" cstate="print">
            <a:lum/>
          </a:blip>
          <a:stretch>
            <a:fillRect/>
          </a:stretch>
        </p:blipFill>
        <p:spPr>
          <a:xfrm>
            <a:off x="136525" y="0"/>
            <a:ext cx="10013950" cy="68580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44.jpg"/>
          <p:cNvPicPr>
            <a:picLocks noGrp="1" noChangeAspect="1"/>
          </p:cNvPicPr>
          <p:nvPr isPhoto="1"/>
        </p:nvPicPr>
        <p:blipFill>
          <a:blip r:embed="rId3" cstate="print">
            <a:lum/>
          </a:blip>
          <a:stretch>
            <a:fillRect/>
          </a:stretch>
        </p:blipFill>
        <p:spPr>
          <a:xfrm>
            <a:off x="2800350" y="0"/>
            <a:ext cx="4686300" cy="68580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45.jpg"/>
          <p:cNvPicPr>
            <a:picLocks noGrp="1" noChangeAspect="1"/>
          </p:cNvPicPr>
          <p:nvPr isPhoto="1"/>
        </p:nvPicPr>
        <p:blipFill>
          <a:blip r:embed="rId3" cstate="print">
            <a:lum/>
          </a:blip>
          <a:stretch>
            <a:fillRect/>
          </a:stretch>
        </p:blipFill>
        <p:spPr>
          <a:xfrm>
            <a:off x="2805113" y="0"/>
            <a:ext cx="4675187" cy="68580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46.jpg"/>
          <p:cNvPicPr>
            <a:picLocks noGrp="1" noChangeAspect="1"/>
          </p:cNvPicPr>
          <p:nvPr isPhoto="1"/>
        </p:nvPicPr>
        <p:blipFill>
          <a:blip r:embed="rId3" cstate="print">
            <a:lum/>
          </a:blip>
          <a:stretch>
            <a:fillRect/>
          </a:stretch>
        </p:blipFill>
        <p:spPr>
          <a:xfrm>
            <a:off x="136525" y="0"/>
            <a:ext cx="10013950" cy="68580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47.jpg"/>
          <p:cNvPicPr>
            <a:picLocks noGrp="1" noChangeAspect="1"/>
          </p:cNvPicPr>
          <p:nvPr isPhoto="1"/>
        </p:nvPicPr>
        <p:blipFill>
          <a:blip r:embed="rId3" cstate="print">
            <a:lum/>
          </a:blip>
          <a:stretch>
            <a:fillRect/>
          </a:stretch>
        </p:blipFill>
        <p:spPr>
          <a:xfrm>
            <a:off x="125413" y="0"/>
            <a:ext cx="10036175" cy="68580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48.jpg"/>
          <p:cNvPicPr>
            <a:picLocks noGrp="1" noChangeAspect="1"/>
          </p:cNvPicPr>
          <p:nvPr isPhoto="1"/>
        </p:nvPicPr>
        <p:blipFill>
          <a:blip r:embed="rId3" cstate="print">
            <a:lum/>
          </a:blip>
          <a:stretch>
            <a:fillRect/>
          </a:stretch>
        </p:blipFill>
        <p:spPr>
          <a:xfrm>
            <a:off x="2806700" y="0"/>
            <a:ext cx="4672013" cy="685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04.jpg"/>
          <p:cNvPicPr>
            <a:picLocks noGrp="1" noChangeAspect="1"/>
          </p:cNvPicPr>
          <p:nvPr isPhoto="1"/>
        </p:nvPicPr>
        <p:blipFill>
          <a:blip r:embed="rId3" cstate="print">
            <a:lum/>
          </a:blip>
          <a:stretch>
            <a:fillRect/>
          </a:stretch>
        </p:blipFill>
        <p:spPr>
          <a:xfrm>
            <a:off x="2805113" y="0"/>
            <a:ext cx="4675187" cy="68580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49.jpg"/>
          <p:cNvPicPr>
            <a:picLocks noGrp="1" noChangeAspect="1"/>
          </p:cNvPicPr>
          <p:nvPr isPhoto="1"/>
        </p:nvPicPr>
        <p:blipFill>
          <a:blip r:embed="rId3" cstate="print">
            <a:lum/>
          </a:blip>
          <a:stretch>
            <a:fillRect/>
          </a:stretch>
        </p:blipFill>
        <p:spPr>
          <a:xfrm>
            <a:off x="2805113" y="0"/>
            <a:ext cx="4675187" cy="68580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50.jpg"/>
          <p:cNvPicPr>
            <a:picLocks noGrp="1" noChangeAspect="1"/>
          </p:cNvPicPr>
          <p:nvPr isPhoto="1"/>
        </p:nvPicPr>
        <p:blipFill>
          <a:blip r:embed="rId3" cstate="print">
            <a:lum/>
          </a:blip>
          <a:stretch>
            <a:fillRect/>
          </a:stretch>
        </p:blipFill>
        <p:spPr>
          <a:xfrm>
            <a:off x="2798763" y="0"/>
            <a:ext cx="4689475" cy="68580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51.jpg"/>
          <p:cNvPicPr>
            <a:picLocks noGrp="1" noChangeAspect="1"/>
          </p:cNvPicPr>
          <p:nvPr isPhoto="1"/>
        </p:nvPicPr>
        <p:blipFill>
          <a:blip r:embed="rId3" cstate="print">
            <a:lum/>
          </a:blip>
          <a:stretch>
            <a:fillRect/>
          </a:stretch>
        </p:blipFill>
        <p:spPr>
          <a:xfrm>
            <a:off x="2805113" y="0"/>
            <a:ext cx="4675187" cy="68580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52.jpg"/>
          <p:cNvPicPr>
            <a:picLocks noGrp="1" noChangeAspect="1"/>
          </p:cNvPicPr>
          <p:nvPr isPhoto="1"/>
        </p:nvPicPr>
        <p:blipFill>
          <a:blip r:embed="rId3" cstate="print">
            <a:lum/>
          </a:blip>
          <a:stretch>
            <a:fillRect/>
          </a:stretch>
        </p:blipFill>
        <p:spPr>
          <a:xfrm>
            <a:off x="133350" y="0"/>
            <a:ext cx="10020300" cy="68580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53.jpg"/>
          <p:cNvPicPr>
            <a:picLocks noGrp="1" noChangeAspect="1"/>
          </p:cNvPicPr>
          <p:nvPr isPhoto="1"/>
        </p:nvPicPr>
        <p:blipFill>
          <a:blip r:embed="rId3" cstate="print">
            <a:lum/>
          </a:blip>
          <a:stretch>
            <a:fillRect/>
          </a:stretch>
        </p:blipFill>
        <p:spPr>
          <a:xfrm>
            <a:off x="125413" y="0"/>
            <a:ext cx="10036175" cy="68580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54.jpg"/>
          <p:cNvPicPr>
            <a:picLocks noGrp="1" noChangeAspect="1"/>
          </p:cNvPicPr>
          <p:nvPr isPhoto="1"/>
        </p:nvPicPr>
        <p:blipFill>
          <a:blip r:embed="rId3" cstate="print">
            <a:lum/>
          </a:blip>
          <a:stretch>
            <a:fillRect/>
          </a:stretch>
        </p:blipFill>
        <p:spPr>
          <a:xfrm>
            <a:off x="133350" y="0"/>
            <a:ext cx="10020300" cy="68580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55.jpg"/>
          <p:cNvPicPr>
            <a:picLocks noGrp="1" noChangeAspect="1"/>
          </p:cNvPicPr>
          <p:nvPr isPhoto="1"/>
        </p:nvPicPr>
        <p:blipFill>
          <a:blip r:embed="rId3" cstate="print">
            <a:lum/>
          </a:blip>
          <a:stretch>
            <a:fillRect/>
          </a:stretch>
        </p:blipFill>
        <p:spPr>
          <a:xfrm>
            <a:off x="2805113" y="0"/>
            <a:ext cx="4675187" cy="68580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56.jpg"/>
          <p:cNvPicPr>
            <a:picLocks noGrp="1" noChangeAspect="1"/>
          </p:cNvPicPr>
          <p:nvPr isPhoto="1"/>
        </p:nvPicPr>
        <p:blipFill>
          <a:blip r:embed="rId3" cstate="print">
            <a:lum/>
          </a:blip>
          <a:stretch>
            <a:fillRect/>
          </a:stretch>
        </p:blipFill>
        <p:spPr>
          <a:xfrm>
            <a:off x="133350" y="0"/>
            <a:ext cx="10020300" cy="68580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57.jpg"/>
          <p:cNvPicPr>
            <a:picLocks noGrp="1" noChangeAspect="1"/>
          </p:cNvPicPr>
          <p:nvPr isPhoto="1"/>
        </p:nvPicPr>
        <p:blipFill>
          <a:blip r:embed="rId3" cstate="print">
            <a:lum/>
          </a:blip>
          <a:stretch>
            <a:fillRect/>
          </a:stretch>
        </p:blipFill>
        <p:spPr>
          <a:xfrm>
            <a:off x="2805113" y="0"/>
            <a:ext cx="4675187" cy="68580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58.jpg"/>
          <p:cNvPicPr>
            <a:picLocks noGrp="1" noChangeAspect="1"/>
          </p:cNvPicPr>
          <p:nvPr isPhoto="1"/>
        </p:nvPicPr>
        <p:blipFill>
          <a:blip r:embed="rId3" cstate="print">
            <a:lum/>
          </a:blip>
          <a:stretch>
            <a:fillRect/>
          </a:stretch>
        </p:blipFill>
        <p:spPr>
          <a:xfrm>
            <a:off x="2805113" y="0"/>
            <a:ext cx="4675187" cy="685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05.jpg"/>
          <p:cNvPicPr>
            <a:picLocks noGrp="1" noChangeAspect="1"/>
          </p:cNvPicPr>
          <p:nvPr isPhoto="1"/>
        </p:nvPicPr>
        <p:blipFill>
          <a:blip r:embed="rId3" cstate="print">
            <a:lum/>
          </a:blip>
          <a:stretch>
            <a:fillRect/>
          </a:stretch>
        </p:blipFill>
        <p:spPr>
          <a:xfrm>
            <a:off x="2803525" y="0"/>
            <a:ext cx="4679950" cy="68580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59.jpg"/>
          <p:cNvPicPr>
            <a:picLocks noGrp="1" noChangeAspect="1"/>
          </p:cNvPicPr>
          <p:nvPr isPhoto="1"/>
        </p:nvPicPr>
        <p:blipFill>
          <a:blip r:embed="rId3" cstate="print">
            <a:lum/>
          </a:blip>
          <a:stretch>
            <a:fillRect/>
          </a:stretch>
        </p:blipFill>
        <p:spPr>
          <a:xfrm>
            <a:off x="133350" y="0"/>
            <a:ext cx="10020300" cy="68580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60.jpg"/>
          <p:cNvPicPr>
            <a:picLocks noGrp="1" noChangeAspect="1"/>
          </p:cNvPicPr>
          <p:nvPr isPhoto="1"/>
        </p:nvPicPr>
        <p:blipFill>
          <a:blip r:embed="rId3" cstate="print">
            <a:lum/>
          </a:blip>
          <a:stretch>
            <a:fillRect/>
          </a:stretch>
        </p:blipFill>
        <p:spPr>
          <a:xfrm>
            <a:off x="2800350" y="0"/>
            <a:ext cx="4686300" cy="68580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61.jpg"/>
          <p:cNvPicPr>
            <a:picLocks noGrp="1" noChangeAspect="1"/>
          </p:cNvPicPr>
          <p:nvPr isPhoto="1"/>
        </p:nvPicPr>
        <p:blipFill>
          <a:blip r:embed="rId3" cstate="print">
            <a:lum/>
          </a:blip>
          <a:stretch>
            <a:fillRect/>
          </a:stretch>
        </p:blipFill>
        <p:spPr>
          <a:xfrm>
            <a:off x="2800350" y="0"/>
            <a:ext cx="4686300" cy="68580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62.jpg"/>
          <p:cNvPicPr>
            <a:picLocks noGrp="1" noChangeAspect="1"/>
          </p:cNvPicPr>
          <p:nvPr isPhoto="1"/>
        </p:nvPicPr>
        <p:blipFill>
          <a:blip r:embed="rId3" cstate="print">
            <a:lum/>
          </a:blip>
          <a:stretch>
            <a:fillRect/>
          </a:stretch>
        </p:blipFill>
        <p:spPr>
          <a:xfrm>
            <a:off x="2805113" y="0"/>
            <a:ext cx="4675187" cy="68580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63.jpg"/>
          <p:cNvPicPr>
            <a:picLocks noGrp="1" noChangeAspect="1"/>
          </p:cNvPicPr>
          <p:nvPr isPhoto="1"/>
        </p:nvPicPr>
        <p:blipFill>
          <a:blip r:embed="rId3" cstate="print">
            <a:lum/>
          </a:blip>
          <a:stretch>
            <a:fillRect/>
          </a:stretch>
        </p:blipFill>
        <p:spPr>
          <a:xfrm>
            <a:off x="2803525" y="0"/>
            <a:ext cx="4679950" cy="68580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64.jpg"/>
          <p:cNvPicPr>
            <a:picLocks noGrp="1" noChangeAspect="1"/>
          </p:cNvPicPr>
          <p:nvPr isPhoto="1"/>
        </p:nvPicPr>
        <p:blipFill>
          <a:blip r:embed="rId3" cstate="print">
            <a:lum/>
          </a:blip>
          <a:stretch>
            <a:fillRect/>
          </a:stretch>
        </p:blipFill>
        <p:spPr>
          <a:xfrm>
            <a:off x="128588" y="0"/>
            <a:ext cx="10028237" cy="68580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65.jpg"/>
          <p:cNvPicPr>
            <a:picLocks noGrp="1" noChangeAspect="1"/>
          </p:cNvPicPr>
          <p:nvPr isPhoto="1"/>
        </p:nvPicPr>
        <p:blipFill>
          <a:blip r:embed="rId3" cstate="print">
            <a:lum/>
          </a:blip>
          <a:stretch>
            <a:fillRect/>
          </a:stretch>
        </p:blipFill>
        <p:spPr>
          <a:xfrm>
            <a:off x="2805113" y="0"/>
            <a:ext cx="4675187" cy="68580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66.jpg"/>
          <p:cNvPicPr>
            <a:picLocks noGrp="1" noChangeAspect="1"/>
          </p:cNvPicPr>
          <p:nvPr isPhoto="1"/>
        </p:nvPicPr>
        <p:blipFill>
          <a:blip r:embed="rId3" cstate="print">
            <a:lum/>
          </a:blip>
          <a:stretch>
            <a:fillRect/>
          </a:stretch>
        </p:blipFill>
        <p:spPr>
          <a:xfrm>
            <a:off x="2798763" y="0"/>
            <a:ext cx="4689475" cy="68580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67.jpg"/>
          <p:cNvPicPr>
            <a:picLocks noGrp="1" noChangeAspect="1"/>
          </p:cNvPicPr>
          <p:nvPr isPhoto="1"/>
        </p:nvPicPr>
        <p:blipFill>
          <a:blip r:embed="rId3" cstate="print">
            <a:lum/>
          </a:blip>
          <a:stretch>
            <a:fillRect/>
          </a:stretch>
        </p:blipFill>
        <p:spPr>
          <a:xfrm>
            <a:off x="125413" y="0"/>
            <a:ext cx="10036175" cy="68580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68.jpg"/>
          <p:cNvPicPr>
            <a:picLocks noGrp="1" noChangeAspect="1"/>
          </p:cNvPicPr>
          <p:nvPr isPhoto="1"/>
        </p:nvPicPr>
        <p:blipFill>
          <a:blip r:embed="rId3" cstate="print">
            <a:lum/>
          </a:blip>
          <a:stretch>
            <a:fillRect/>
          </a:stretch>
        </p:blipFill>
        <p:spPr>
          <a:xfrm>
            <a:off x="125413" y="0"/>
            <a:ext cx="10036175"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06.jpg"/>
          <p:cNvPicPr>
            <a:picLocks noGrp="1" noChangeAspect="1"/>
          </p:cNvPicPr>
          <p:nvPr isPhoto="1"/>
        </p:nvPicPr>
        <p:blipFill>
          <a:blip r:embed="rId3" cstate="print">
            <a:lum/>
          </a:blip>
          <a:stretch>
            <a:fillRect/>
          </a:stretch>
        </p:blipFill>
        <p:spPr>
          <a:xfrm>
            <a:off x="2803525" y="0"/>
            <a:ext cx="4679950" cy="68580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69.jpg"/>
          <p:cNvPicPr>
            <a:picLocks noGrp="1" noChangeAspect="1"/>
          </p:cNvPicPr>
          <p:nvPr isPhoto="1"/>
        </p:nvPicPr>
        <p:blipFill>
          <a:blip r:embed="rId3" cstate="print">
            <a:lum/>
          </a:blip>
          <a:stretch>
            <a:fillRect/>
          </a:stretch>
        </p:blipFill>
        <p:spPr>
          <a:xfrm>
            <a:off x="125413" y="0"/>
            <a:ext cx="10036175" cy="68580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70.jpg"/>
          <p:cNvPicPr>
            <a:picLocks noGrp="1" noChangeAspect="1"/>
          </p:cNvPicPr>
          <p:nvPr isPhoto="1"/>
        </p:nvPicPr>
        <p:blipFill>
          <a:blip r:embed="rId3" cstate="print">
            <a:lum/>
          </a:blip>
          <a:stretch>
            <a:fillRect/>
          </a:stretch>
        </p:blipFill>
        <p:spPr>
          <a:xfrm>
            <a:off x="125413" y="0"/>
            <a:ext cx="10036175" cy="68580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71.jpg"/>
          <p:cNvPicPr>
            <a:picLocks noGrp="1" noChangeAspect="1"/>
          </p:cNvPicPr>
          <p:nvPr isPhoto="1"/>
        </p:nvPicPr>
        <p:blipFill>
          <a:blip r:embed="rId3" cstate="print">
            <a:lum/>
          </a:blip>
          <a:stretch>
            <a:fillRect/>
          </a:stretch>
        </p:blipFill>
        <p:spPr>
          <a:xfrm>
            <a:off x="2803525" y="0"/>
            <a:ext cx="4679950" cy="68580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72.jpg"/>
          <p:cNvPicPr>
            <a:picLocks noGrp="1" noChangeAspect="1"/>
          </p:cNvPicPr>
          <p:nvPr isPhoto="1"/>
        </p:nvPicPr>
        <p:blipFill>
          <a:blip r:embed="rId3" cstate="print">
            <a:lum/>
          </a:blip>
          <a:stretch>
            <a:fillRect/>
          </a:stretch>
        </p:blipFill>
        <p:spPr>
          <a:xfrm>
            <a:off x="2805113" y="0"/>
            <a:ext cx="4675187" cy="68580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73.jpg"/>
          <p:cNvPicPr>
            <a:picLocks noGrp="1" noChangeAspect="1"/>
          </p:cNvPicPr>
          <p:nvPr isPhoto="1"/>
        </p:nvPicPr>
        <p:blipFill>
          <a:blip r:embed="rId3" cstate="print">
            <a:lum/>
          </a:blip>
          <a:stretch>
            <a:fillRect/>
          </a:stretch>
        </p:blipFill>
        <p:spPr>
          <a:xfrm>
            <a:off x="125413" y="0"/>
            <a:ext cx="10036175" cy="68580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74.jpg"/>
          <p:cNvPicPr>
            <a:picLocks noGrp="1" noChangeAspect="1"/>
          </p:cNvPicPr>
          <p:nvPr isPhoto="1"/>
        </p:nvPicPr>
        <p:blipFill>
          <a:blip r:embed="rId3" cstate="print">
            <a:lum/>
          </a:blip>
          <a:stretch>
            <a:fillRect/>
          </a:stretch>
        </p:blipFill>
        <p:spPr>
          <a:xfrm>
            <a:off x="2800350" y="0"/>
            <a:ext cx="4686300" cy="68580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75.jpg"/>
          <p:cNvPicPr>
            <a:picLocks noGrp="1" noChangeAspect="1"/>
          </p:cNvPicPr>
          <p:nvPr isPhoto="1"/>
        </p:nvPicPr>
        <p:blipFill>
          <a:blip r:embed="rId3" cstate="print">
            <a:lum/>
          </a:blip>
          <a:stretch>
            <a:fillRect/>
          </a:stretch>
        </p:blipFill>
        <p:spPr>
          <a:xfrm>
            <a:off x="2805113" y="0"/>
            <a:ext cx="4675187" cy="68580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76.jpg"/>
          <p:cNvPicPr>
            <a:picLocks noGrp="1" noChangeAspect="1"/>
          </p:cNvPicPr>
          <p:nvPr isPhoto="1"/>
        </p:nvPicPr>
        <p:blipFill>
          <a:blip r:embed="rId3" cstate="print">
            <a:lum/>
          </a:blip>
          <a:stretch>
            <a:fillRect/>
          </a:stretch>
        </p:blipFill>
        <p:spPr>
          <a:xfrm>
            <a:off x="128588" y="0"/>
            <a:ext cx="10028237" cy="68580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77.jpg"/>
          <p:cNvPicPr>
            <a:picLocks noGrp="1" noChangeAspect="1"/>
          </p:cNvPicPr>
          <p:nvPr isPhoto="1"/>
        </p:nvPicPr>
        <p:blipFill>
          <a:blip r:embed="rId3" cstate="print">
            <a:lum/>
          </a:blip>
          <a:stretch>
            <a:fillRect/>
          </a:stretch>
        </p:blipFill>
        <p:spPr>
          <a:xfrm>
            <a:off x="2805113" y="0"/>
            <a:ext cx="4675187" cy="68580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78.jpg"/>
          <p:cNvPicPr>
            <a:picLocks noGrp="1" noChangeAspect="1"/>
          </p:cNvPicPr>
          <p:nvPr isPhoto="1"/>
        </p:nvPicPr>
        <p:blipFill>
          <a:blip r:embed="rId3" cstate="print">
            <a:lum/>
          </a:blip>
          <a:stretch>
            <a:fillRect/>
          </a:stretch>
        </p:blipFill>
        <p:spPr>
          <a:xfrm>
            <a:off x="128588" y="0"/>
            <a:ext cx="10028237" cy="6858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07.jpg"/>
          <p:cNvPicPr>
            <a:picLocks noGrp="1" noChangeAspect="1"/>
          </p:cNvPicPr>
          <p:nvPr isPhoto="1"/>
        </p:nvPicPr>
        <p:blipFill>
          <a:blip r:embed="rId3" cstate="print">
            <a:lum/>
          </a:blip>
          <a:stretch>
            <a:fillRect/>
          </a:stretch>
        </p:blipFill>
        <p:spPr>
          <a:xfrm>
            <a:off x="128588" y="0"/>
            <a:ext cx="10028237" cy="685800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79.jpg"/>
          <p:cNvPicPr>
            <a:picLocks noGrp="1" noChangeAspect="1"/>
          </p:cNvPicPr>
          <p:nvPr isPhoto="1"/>
        </p:nvPicPr>
        <p:blipFill>
          <a:blip r:embed="rId3" cstate="print">
            <a:lum/>
          </a:blip>
          <a:stretch>
            <a:fillRect/>
          </a:stretch>
        </p:blipFill>
        <p:spPr>
          <a:xfrm>
            <a:off x="2805113" y="0"/>
            <a:ext cx="4675187" cy="68580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80.jpg"/>
          <p:cNvPicPr>
            <a:picLocks noGrp="1" noChangeAspect="1"/>
          </p:cNvPicPr>
          <p:nvPr isPhoto="1"/>
        </p:nvPicPr>
        <p:blipFill>
          <a:blip r:embed="rId3" cstate="print">
            <a:lum/>
          </a:blip>
          <a:stretch>
            <a:fillRect/>
          </a:stretch>
        </p:blipFill>
        <p:spPr>
          <a:xfrm>
            <a:off x="2801938" y="0"/>
            <a:ext cx="4683125" cy="685800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81.jpg"/>
          <p:cNvPicPr>
            <a:picLocks noGrp="1" noChangeAspect="1"/>
          </p:cNvPicPr>
          <p:nvPr isPhoto="1"/>
        </p:nvPicPr>
        <p:blipFill>
          <a:blip r:embed="rId3" cstate="print">
            <a:lum/>
          </a:blip>
          <a:stretch>
            <a:fillRect/>
          </a:stretch>
        </p:blipFill>
        <p:spPr>
          <a:xfrm>
            <a:off x="2801938" y="0"/>
            <a:ext cx="4683125" cy="685800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82.jpg"/>
          <p:cNvPicPr>
            <a:picLocks noGrp="1" noChangeAspect="1"/>
          </p:cNvPicPr>
          <p:nvPr isPhoto="1"/>
        </p:nvPicPr>
        <p:blipFill>
          <a:blip r:embed="rId3" cstate="print">
            <a:lum/>
          </a:blip>
          <a:stretch>
            <a:fillRect/>
          </a:stretch>
        </p:blipFill>
        <p:spPr>
          <a:xfrm>
            <a:off x="128588" y="0"/>
            <a:ext cx="10028237" cy="685800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83.jpg"/>
          <p:cNvPicPr>
            <a:picLocks noGrp="1" noChangeAspect="1"/>
          </p:cNvPicPr>
          <p:nvPr isPhoto="1"/>
        </p:nvPicPr>
        <p:blipFill>
          <a:blip r:embed="rId3" cstate="print">
            <a:lum/>
          </a:blip>
          <a:stretch>
            <a:fillRect/>
          </a:stretch>
        </p:blipFill>
        <p:spPr>
          <a:xfrm>
            <a:off x="128588" y="0"/>
            <a:ext cx="10028237" cy="685800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84.jpg"/>
          <p:cNvPicPr>
            <a:picLocks noGrp="1" noChangeAspect="1"/>
          </p:cNvPicPr>
          <p:nvPr isPhoto="1"/>
        </p:nvPicPr>
        <p:blipFill>
          <a:blip r:embed="rId3" cstate="print">
            <a:lum/>
          </a:blip>
          <a:stretch>
            <a:fillRect/>
          </a:stretch>
        </p:blipFill>
        <p:spPr>
          <a:xfrm>
            <a:off x="114300" y="0"/>
            <a:ext cx="10058400" cy="685800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85.jpg"/>
          <p:cNvPicPr>
            <a:picLocks noGrp="1" noChangeAspect="1"/>
          </p:cNvPicPr>
          <p:nvPr isPhoto="1"/>
        </p:nvPicPr>
        <p:blipFill>
          <a:blip r:embed="rId3" cstate="print">
            <a:lum/>
          </a:blip>
          <a:stretch>
            <a:fillRect/>
          </a:stretch>
        </p:blipFill>
        <p:spPr>
          <a:xfrm>
            <a:off x="114300" y="0"/>
            <a:ext cx="10058400" cy="685800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86.jpg"/>
          <p:cNvPicPr>
            <a:picLocks noGrp="1" noChangeAspect="1"/>
          </p:cNvPicPr>
          <p:nvPr isPhoto="1"/>
        </p:nvPicPr>
        <p:blipFill>
          <a:blip r:embed="rId3" cstate="print">
            <a:lum/>
          </a:blip>
          <a:stretch>
            <a:fillRect/>
          </a:stretch>
        </p:blipFill>
        <p:spPr>
          <a:xfrm>
            <a:off x="136525" y="0"/>
            <a:ext cx="10013950" cy="685800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87.jpg"/>
          <p:cNvPicPr>
            <a:picLocks noGrp="1" noChangeAspect="1"/>
          </p:cNvPicPr>
          <p:nvPr isPhoto="1"/>
        </p:nvPicPr>
        <p:blipFill>
          <a:blip r:embed="rId3" cstate="print">
            <a:lum/>
          </a:blip>
          <a:stretch>
            <a:fillRect/>
          </a:stretch>
        </p:blipFill>
        <p:spPr>
          <a:xfrm>
            <a:off x="128588" y="0"/>
            <a:ext cx="10028237" cy="685800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88.jpg"/>
          <p:cNvPicPr>
            <a:picLocks noGrp="1" noChangeAspect="1"/>
          </p:cNvPicPr>
          <p:nvPr isPhoto="1"/>
        </p:nvPicPr>
        <p:blipFill>
          <a:blip r:embed="rId3" cstate="print">
            <a:lum/>
          </a:blip>
          <a:stretch>
            <a:fillRect/>
          </a:stretch>
        </p:blipFill>
        <p:spPr>
          <a:xfrm>
            <a:off x="2806700" y="0"/>
            <a:ext cx="4672013" cy="6858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08.jpg"/>
          <p:cNvPicPr>
            <a:picLocks noGrp="1" noChangeAspect="1"/>
          </p:cNvPicPr>
          <p:nvPr isPhoto="1"/>
        </p:nvPicPr>
        <p:blipFill>
          <a:blip r:embed="rId3" cstate="print">
            <a:lum/>
          </a:blip>
          <a:stretch>
            <a:fillRect/>
          </a:stretch>
        </p:blipFill>
        <p:spPr>
          <a:xfrm>
            <a:off x="128588" y="0"/>
            <a:ext cx="10028237" cy="685800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89.jpg"/>
          <p:cNvPicPr>
            <a:picLocks noGrp="1" noChangeAspect="1"/>
          </p:cNvPicPr>
          <p:nvPr isPhoto="1"/>
        </p:nvPicPr>
        <p:blipFill>
          <a:blip r:embed="rId3" cstate="print">
            <a:lum/>
          </a:blip>
          <a:stretch>
            <a:fillRect/>
          </a:stretch>
        </p:blipFill>
        <p:spPr>
          <a:xfrm>
            <a:off x="2805113" y="0"/>
            <a:ext cx="4675187" cy="685800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90.jpg"/>
          <p:cNvPicPr>
            <a:picLocks noGrp="1" noChangeAspect="1"/>
          </p:cNvPicPr>
          <p:nvPr isPhoto="1"/>
        </p:nvPicPr>
        <p:blipFill>
          <a:blip r:embed="rId3" cstate="print">
            <a:lum/>
          </a:blip>
          <a:stretch>
            <a:fillRect/>
          </a:stretch>
        </p:blipFill>
        <p:spPr>
          <a:xfrm>
            <a:off x="2800350" y="0"/>
            <a:ext cx="4686300" cy="685800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91.jpg"/>
          <p:cNvPicPr>
            <a:picLocks noGrp="1" noChangeAspect="1"/>
          </p:cNvPicPr>
          <p:nvPr isPhoto="1"/>
        </p:nvPicPr>
        <p:blipFill>
          <a:blip r:embed="rId3" cstate="print">
            <a:lum/>
          </a:blip>
          <a:stretch>
            <a:fillRect/>
          </a:stretch>
        </p:blipFill>
        <p:spPr>
          <a:xfrm>
            <a:off x="2800350" y="0"/>
            <a:ext cx="4686300" cy="685800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92.jpg"/>
          <p:cNvPicPr>
            <a:picLocks noGrp="1" noChangeAspect="1"/>
          </p:cNvPicPr>
          <p:nvPr isPhoto="1"/>
        </p:nvPicPr>
        <p:blipFill>
          <a:blip r:embed="rId3" cstate="print">
            <a:lum/>
          </a:blip>
          <a:stretch>
            <a:fillRect/>
          </a:stretch>
        </p:blipFill>
        <p:spPr>
          <a:xfrm>
            <a:off x="2806700" y="0"/>
            <a:ext cx="4672013" cy="685800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93.jpg"/>
          <p:cNvPicPr>
            <a:picLocks noGrp="1" noChangeAspect="1"/>
          </p:cNvPicPr>
          <p:nvPr isPhoto="1"/>
        </p:nvPicPr>
        <p:blipFill>
          <a:blip r:embed="rId3" cstate="print">
            <a:lum/>
          </a:blip>
          <a:stretch>
            <a:fillRect/>
          </a:stretch>
        </p:blipFill>
        <p:spPr>
          <a:xfrm>
            <a:off x="125413" y="0"/>
            <a:ext cx="10036175" cy="685800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94.jpg"/>
          <p:cNvPicPr>
            <a:picLocks noGrp="1" noChangeAspect="1"/>
          </p:cNvPicPr>
          <p:nvPr isPhoto="1"/>
        </p:nvPicPr>
        <p:blipFill>
          <a:blip r:embed="rId3" cstate="print">
            <a:lum/>
          </a:blip>
          <a:stretch>
            <a:fillRect/>
          </a:stretch>
        </p:blipFill>
        <p:spPr>
          <a:xfrm>
            <a:off x="128588" y="0"/>
            <a:ext cx="10028237" cy="6858000"/>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95.jpg"/>
          <p:cNvPicPr>
            <a:picLocks noGrp="1" noChangeAspect="1"/>
          </p:cNvPicPr>
          <p:nvPr isPhoto="1"/>
        </p:nvPicPr>
        <p:blipFill>
          <a:blip r:embed="rId3" cstate="print">
            <a:lum/>
          </a:blip>
          <a:stretch>
            <a:fillRect/>
          </a:stretch>
        </p:blipFill>
        <p:spPr>
          <a:xfrm>
            <a:off x="2806700" y="0"/>
            <a:ext cx="4672013" cy="6858000"/>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96.jpg"/>
          <p:cNvPicPr>
            <a:picLocks noGrp="1" noChangeAspect="1"/>
          </p:cNvPicPr>
          <p:nvPr isPhoto="1"/>
        </p:nvPicPr>
        <p:blipFill>
          <a:blip r:embed="rId3" cstate="print">
            <a:lum/>
          </a:blip>
          <a:stretch>
            <a:fillRect/>
          </a:stretch>
        </p:blipFill>
        <p:spPr>
          <a:xfrm>
            <a:off x="2800350" y="0"/>
            <a:ext cx="4686300" cy="685800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97.jpg"/>
          <p:cNvPicPr>
            <a:picLocks noGrp="1" noChangeAspect="1"/>
          </p:cNvPicPr>
          <p:nvPr isPhoto="1"/>
        </p:nvPicPr>
        <p:blipFill>
          <a:blip r:embed="rId3" cstate="print">
            <a:lum/>
          </a:blip>
          <a:stretch>
            <a:fillRect/>
          </a:stretch>
        </p:blipFill>
        <p:spPr>
          <a:xfrm>
            <a:off x="136525" y="0"/>
            <a:ext cx="10013950" cy="685800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743 Wakulla Springs 1987 PP- 98.jpg"/>
          <p:cNvPicPr>
            <a:picLocks noGrp="1" noChangeAspect="1"/>
          </p:cNvPicPr>
          <p:nvPr isPhoto="1"/>
        </p:nvPicPr>
        <p:blipFill>
          <a:blip r:embed="rId3" cstate="print">
            <a:lum/>
          </a:blip>
          <a:stretch>
            <a:fillRect/>
          </a:stretch>
        </p:blipFill>
        <p:spPr>
          <a:xfrm>
            <a:off x="125413" y="0"/>
            <a:ext cx="10036175" cy="68580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TotalTime>
  <Words>6240</Words>
  <Application>Microsoft Office PowerPoint</Application>
  <PresentationFormat>35mm Slides</PresentationFormat>
  <Paragraphs>297</Paragraphs>
  <Slides>140</Slides>
  <Notes>138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140</vt:i4>
      </vt:variant>
    </vt:vector>
  </HeadingPairs>
  <TitlesOfParts>
    <vt:vector size="144" baseType="lpstr">
      <vt:lpstr>Arial</vt:lpstr>
      <vt:lpstr>Arial Black</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Jim McCconkey</dc:creator>
  <cp:lastModifiedBy>David Socky</cp:lastModifiedBy>
  <cp:revision>4</cp:revision>
  <dcterms:created xsi:type="dcterms:W3CDTF">2021-02-13T21:58:28Z</dcterms:created>
  <dcterms:modified xsi:type="dcterms:W3CDTF">2021-02-14T00:35:31Z</dcterms:modified>
</cp:coreProperties>
</file>